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sldIdLst>
    <p:sldId id="256" r:id="rId2"/>
    <p:sldId id="257" r:id="rId3"/>
    <p:sldId id="260" r:id="rId4"/>
    <p:sldId id="288" r:id="rId5"/>
    <p:sldId id="266" r:id="rId6"/>
    <p:sldId id="267" r:id="rId7"/>
    <p:sldId id="268" r:id="rId8"/>
    <p:sldId id="269" r:id="rId9"/>
    <p:sldId id="270" r:id="rId10"/>
    <p:sldId id="271" r:id="rId11"/>
    <p:sldId id="272" r:id="rId12"/>
    <p:sldId id="289" r:id="rId1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34578" autoAdjust="0"/>
    <p:restoredTop sz="86420" autoAdjust="0"/>
  </p:normalViewPr>
  <p:slideViewPr>
    <p:cSldViewPr>
      <p:cViewPr varScale="1">
        <p:scale>
          <a:sx n="64" d="100"/>
          <a:sy n="64" d="100"/>
        </p:scale>
        <p:origin x="-120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826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5538" name="Group 2"/>
          <p:cNvGrpSpPr>
            <a:grpSpLocks/>
          </p:cNvGrpSpPr>
          <p:nvPr/>
        </p:nvGrpSpPr>
        <p:grpSpPr bwMode="auto">
          <a:xfrm>
            <a:off x="0" y="0"/>
            <a:ext cx="9144000" cy="3365500"/>
            <a:chOff x="0" y="0"/>
            <a:chExt cx="5760" cy="2120"/>
          </a:xfrm>
        </p:grpSpPr>
        <p:pic>
          <p:nvPicPr>
            <p:cNvPr id="65539" name="Picture 3" descr="ARTBANNA"/>
            <p:cNvPicPr>
              <a:picLocks noChangeAspect="1" noChangeArrowheads="1"/>
            </p:cNvPicPr>
            <p:nvPr userDrawn="1"/>
          </p:nvPicPr>
          <p:blipFill>
            <a:blip r:embed="rId2" cstate="print"/>
            <a:srcRect l="8125"/>
            <a:stretch>
              <a:fillRect/>
            </a:stretch>
          </p:blipFill>
          <p:spPr bwMode="invGray">
            <a:xfrm>
              <a:off x="0" y="0"/>
              <a:ext cx="5760" cy="576"/>
            </a:xfrm>
            <a:prstGeom prst="rect">
              <a:avLst/>
            </a:prstGeom>
            <a:noFill/>
          </p:spPr>
        </p:pic>
        <p:pic>
          <p:nvPicPr>
            <p:cNvPr id="65540" name="Picture 4" descr="Arthsepa"/>
            <p:cNvPicPr>
              <a:picLocks noChangeAspect="1" noChangeArrowheads="1"/>
            </p:cNvPicPr>
            <p:nvPr userDrawn="1"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2688" y="2059"/>
              <a:ext cx="2832" cy="61"/>
            </a:xfrm>
            <a:prstGeom prst="rect">
              <a:avLst/>
            </a:prstGeom>
            <a:noFill/>
          </p:spPr>
        </p:pic>
      </p:grpSp>
      <p:sp>
        <p:nvSpPr>
          <p:cNvPr id="65541" name="Rectangle 5"/>
          <p:cNvSpPr>
            <a:spLocks noGrp="1" noChangeArrowheads="1"/>
          </p:cNvSpPr>
          <p:nvPr>
            <p:ph type="ctrTitle"/>
          </p:nvPr>
        </p:nvSpPr>
        <p:spPr>
          <a:xfrm>
            <a:off x="990600" y="1905000"/>
            <a:ext cx="7772400" cy="1143000"/>
          </a:xfrm>
        </p:spPr>
        <p:txBody>
          <a:bodyPr/>
          <a:lstStyle>
            <a:lvl1pPr algn="r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5542" name="Rectangle 6"/>
          <p:cNvSpPr>
            <a:spLocks noGrp="1" noChangeArrowheads="1"/>
          </p:cNvSpPr>
          <p:nvPr>
            <p:ph type="subTitle" idx="1"/>
          </p:nvPr>
        </p:nvSpPr>
        <p:spPr>
          <a:xfrm>
            <a:off x="2686050" y="3492500"/>
            <a:ext cx="6102350" cy="1752600"/>
          </a:xfrm>
        </p:spPr>
        <p:txBody>
          <a:bodyPr/>
          <a:lstStyle>
            <a:lvl1pPr marL="0" indent="0" algn="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5543" name="Rectangle 7"/>
          <p:cNvSpPr>
            <a:spLocks noGrp="1" noChangeArrowheads="1"/>
          </p:cNvSpPr>
          <p:nvPr>
            <p:ph type="dt" sz="half" idx="2"/>
          </p:nvPr>
        </p:nvSpPr>
        <p:spPr>
          <a:xfrm>
            <a:off x="3359150" y="634365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5544" name="Rectangle 8"/>
          <p:cNvSpPr>
            <a:spLocks noGrp="1" noChangeArrowheads="1"/>
          </p:cNvSpPr>
          <p:nvPr>
            <p:ph type="ftr" sz="quarter" idx="3"/>
          </p:nvPr>
        </p:nvSpPr>
        <p:spPr>
          <a:xfrm>
            <a:off x="6019800" y="634365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5545" name="Rectangle 9"/>
          <p:cNvSpPr>
            <a:spLocks noGrp="1" noChangeArrowheads="1"/>
          </p:cNvSpPr>
          <p:nvPr>
            <p:ph type="sldNum" sz="quarter" idx="4"/>
          </p:nvPr>
        </p:nvSpPr>
        <p:spPr>
          <a:xfrm>
            <a:off x="125413" y="6361113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6A9868E4-9BEF-4B0A-9B54-8328D9C94E9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79387BA-CCDF-4F99-B1F8-8AAEEA9DDAD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96088" y="722313"/>
            <a:ext cx="2159000" cy="5334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17500" y="722313"/>
            <a:ext cx="6326188" cy="5334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2EDFABB-4EB5-4392-83ED-7A9CD9F0971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8706689-1A67-4166-9495-F1EC3E6913A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BCA4537-B1A2-430E-9025-EBA104AE6D5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28613" y="1941513"/>
            <a:ext cx="4027487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08500" y="1941513"/>
            <a:ext cx="4029075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CC8644D-48C5-423E-A86B-6B6F8B0CA98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DB6A89A-6692-45E1-878E-228685BE060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3D8980F-2B77-42BA-B234-DB81D7D1072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07652F9-6E87-4F5C-A264-9FC45C54C69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82B1627-06D8-469C-AC44-60923A4BB62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98DD7DE-8830-4F01-9AD8-756B7BC76A8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2"/>
            </a:gs>
            <a:gs pos="100000">
              <a:schemeClr val="bg1"/>
            </a:gs>
          </a:gsLst>
          <a:path path="rect">
            <a:fillToRect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4514" name="Group 2"/>
          <p:cNvGrpSpPr>
            <a:grpSpLocks/>
          </p:cNvGrpSpPr>
          <p:nvPr/>
        </p:nvGrpSpPr>
        <p:grpSpPr bwMode="auto">
          <a:xfrm>
            <a:off x="-7938" y="1636713"/>
            <a:ext cx="9148763" cy="4618037"/>
            <a:chOff x="-5" y="1031"/>
            <a:chExt cx="5763" cy="2909"/>
          </a:xfrm>
        </p:grpSpPr>
        <p:pic>
          <p:nvPicPr>
            <p:cNvPr id="64515" name="Picture 3" descr="ARTHSEPA"/>
            <p:cNvPicPr>
              <a:picLocks noChangeAspect="1" noChangeArrowheads="1"/>
            </p:cNvPicPr>
            <p:nvPr/>
          </p:nvPicPr>
          <p:blipFill>
            <a:blip r:embed="rId13" cstate="print"/>
            <a:srcRect/>
            <a:stretch>
              <a:fillRect/>
            </a:stretch>
          </p:blipFill>
          <p:spPr bwMode="gray">
            <a:xfrm>
              <a:off x="3778" y="3893"/>
              <a:ext cx="1980" cy="47"/>
            </a:xfrm>
            <a:prstGeom prst="rect">
              <a:avLst/>
            </a:prstGeom>
            <a:noFill/>
          </p:spPr>
        </p:pic>
        <p:pic>
          <p:nvPicPr>
            <p:cNvPr id="64516" name="Picture 4" descr="Arthsepa"/>
            <p:cNvPicPr>
              <a:picLocks noChangeAspect="1" noChangeArrowheads="1"/>
            </p:cNvPicPr>
            <p:nvPr/>
          </p:nvPicPr>
          <p:blipFill>
            <a:blip r:embed="rId14" cstate="print"/>
            <a:srcRect/>
            <a:stretch>
              <a:fillRect/>
            </a:stretch>
          </p:blipFill>
          <p:spPr bwMode="auto">
            <a:xfrm>
              <a:off x="-5" y="1031"/>
              <a:ext cx="2832" cy="61"/>
            </a:xfrm>
            <a:prstGeom prst="rect">
              <a:avLst/>
            </a:prstGeom>
            <a:noFill/>
          </p:spPr>
        </p:pic>
      </p:grpSp>
      <p:sp>
        <p:nvSpPr>
          <p:cNvPr id="64517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317500" y="722313"/>
            <a:ext cx="8637588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64518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328613" y="1941513"/>
            <a:ext cx="8208962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64519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433763" y="634365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4520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108700" y="634365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4521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46050" y="6361113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>
                <a:latin typeface="+mn-lt"/>
              </a:defRPr>
            </a:lvl1pPr>
          </a:lstStyle>
          <a:p>
            <a:fld id="{07F2CF6C-C78F-4E44-8D92-AFCCB74D421F}" type="slidenum">
              <a:rPr lang="en-US"/>
              <a:pPr/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rgbClr val="CCFF33"/>
        </a:buClr>
        <a:buSzPct val="7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65000"/>
        <a:buFont typeface="Wingdings" pitchFamily="2" charset="2"/>
        <a:buChar char="n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rgbClr val="0099CC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90600" y="1847671"/>
            <a:ext cx="7772400" cy="1200329"/>
          </a:xfrm>
        </p:spPr>
        <p:txBody>
          <a:bodyPr/>
          <a:lstStyle/>
          <a:p>
            <a:r>
              <a:rPr lang="en-US" b="1" dirty="0" smtClean="0"/>
              <a:t>Topic 7</a:t>
            </a:r>
            <a:br>
              <a:rPr lang="en-US" b="1" dirty="0" smtClean="0"/>
            </a:br>
            <a:r>
              <a:rPr lang="en-US" sz="2800" b="1" dirty="0" smtClean="0"/>
              <a:t>summary</a:t>
            </a:r>
            <a:r>
              <a:rPr lang="en-US" sz="2800" b="1" dirty="0"/>
              <a:t> </a:t>
            </a:r>
            <a:r>
              <a:rPr lang="en-US" sz="2800" b="1" dirty="0" smtClean="0"/>
              <a:t>due: Wednesday, October 10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lvl="0"/>
            <a:r>
              <a:rPr lang="en-US" dirty="0" smtClean="0"/>
              <a:t>Describe the costs and benefits of two forms</a:t>
            </a:r>
          </a:p>
          <a:p>
            <a:pPr lvl="0"/>
            <a:r>
              <a:rPr lang="en-US" dirty="0" smtClean="0"/>
              <a:t>of alternative/renewable energy.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geothermal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/>
              <a:t>examples</a:t>
            </a:r>
          </a:p>
          <a:p>
            <a:pPr lvl="1"/>
            <a:r>
              <a:rPr lang="en-US" b="1" dirty="0"/>
              <a:t>electricity generation</a:t>
            </a:r>
          </a:p>
          <a:p>
            <a:pPr lvl="1"/>
            <a:r>
              <a:rPr lang="en-US" b="1" dirty="0"/>
              <a:t>heat </a:t>
            </a:r>
            <a:r>
              <a:rPr lang="en-US" b="1" dirty="0" smtClean="0"/>
              <a:t>pumps (p. 467)</a:t>
            </a:r>
            <a:endParaRPr lang="en-US" b="1" dirty="0"/>
          </a:p>
          <a:p>
            <a:r>
              <a:rPr lang="en-US" b="1" dirty="0"/>
              <a:t>effects</a:t>
            </a:r>
          </a:p>
          <a:p>
            <a:pPr lvl="1"/>
            <a:r>
              <a:rPr lang="en-US" b="1" dirty="0"/>
              <a:t>clean</a:t>
            </a:r>
          </a:p>
          <a:p>
            <a:pPr lvl="1"/>
            <a:r>
              <a:rPr lang="en-US" b="1" dirty="0"/>
              <a:t>use up the resource</a:t>
            </a:r>
          </a:p>
          <a:p>
            <a:pPr lvl="1"/>
            <a:r>
              <a:rPr lang="en-US" b="1" dirty="0"/>
              <a:t>depends on geothermal gradient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9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9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96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96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96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96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96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96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699" grpId="0" build="p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ocean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/>
              <a:t>tidal</a:t>
            </a:r>
          </a:p>
          <a:p>
            <a:pPr lvl="1"/>
            <a:r>
              <a:rPr lang="en-US" b="1" dirty="0"/>
              <a:t>need high tidal range</a:t>
            </a:r>
          </a:p>
          <a:p>
            <a:pPr lvl="1"/>
            <a:r>
              <a:rPr lang="en-US" b="1" dirty="0"/>
              <a:t>incoming and out going</a:t>
            </a:r>
          </a:p>
          <a:p>
            <a:r>
              <a:rPr lang="en-US" b="1" dirty="0"/>
              <a:t>wave - difficult to harness</a:t>
            </a:r>
          </a:p>
          <a:p>
            <a:r>
              <a:rPr lang="en-US" b="1" dirty="0"/>
              <a:t>ocean thermal electric </a:t>
            </a:r>
            <a:r>
              <a:rPr lang="en-US" b="1" dirty="0" smtClean="0"/>
              <a:t>conversion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500"/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0" dur="500"/>
                                        <p:tgtEl>
                                          <p:spTgt spid="31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3" dur="500"/>
                                        <p:tgtEl>
                                          <p:spTgt spid="31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8" dur="500"/>
                                        <p:tgtEl>
                                          <p:spTgt spid="317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23" dur="500"/>
                                        <p:tgtEl>
                                          <p:spTgt spid="317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7" grpId="0" build="p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Demand Matching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Big issue with alternatives</a:t>
            </a:r>
          </a:p>
          <a:p>
            <a:r>
              <a:rPr lang="en-US" b="1" dirty="0" smtClean="0"/>
              <a:t>Production &amp; availability does not always meet demand.</a:t>
            </a:r>
          </a:p>
          <a:p>
            <a:endParaRPr lang="en-US" b="1" dirty="0"/>
          </a:p>
          <a:p>
            <a:r>
              <a:rPr lang="en-US" b="1" dirty="0" smtClean="0"/>
              <a:t>Chart p. 467</a:t>
            </a:r>
            <a:endParaRPr lang="en-US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historical sources of energy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8613" y="1676400"/>
            <a:ext cx="8208962" cy="5181600"/>
          </a:xfrm>
        </p:spPr>
        <p:txBody>
          <a:bodyPr/>
          <a:lstStyle/>
          <a:p>
            <a:r>
              <a:rPr lang="en-US" b="1"/>
              <a:t>muscle</a:t>
            </a:r>
          </a:p>
          <a:p>
            <a:r>
              <a:rPr lang="en-US" b="1"/>
              <a:t>fire - wood &amp; charcoal</a:t>
            </a:r>
          </a:p>
          <a:p>
            <a:r>
              <a:rPr lang="en-US" b="1"/>
              <a:t>animal</a:t>
            </a:r>
          </a:p>
          <a:p>
            <a:r>
              <a:rPr lang="en-US" b="1"/>
              <a:t>wind</a:t>
            </a:r>
          </a:p>
          <a:p>
            <a:r>
              <a:rPr lang="en-US" b="1"/>
              <a:t>water</a:t>
            </a:r>
          </a:p>
          <a:p>
            <a:r>
              <a:rPr lang="en-US" b="1"/>
              <a:t>steam</a:t>
            </a:r>
          </a:p>
          <a:p>
            <a:pPr lvl="1"/>
            <a:r>
              <a:rPr lang="en-US" b="1"/>
              <a:t>wood</a:t>
            </a:r>
          </a:p>
          <a:p>
            <a:pPr lvl="1"/>
            <a:r>
              <a:rPr lang="en-US" b="1"/>
              <a:t>coal</a:t>
            </a:r>
          </a:p>
          <a:p>
            <a:pPr lvl="1"/>
            <a:r>
              <a:rPr lang="en-US" b="1"/>
              <a:t>petroleum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5" grpId="0" build="p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317500" y="52388"/>
            <a:ext cx="8637588" cy="1431925"/>
          </a:xfrm>
        </p:spPr>
        <p:txBody>
          <a:bodyPr/>
          <a:lstStyle/>
          <a:p>
            <a:r>
              <a:rPr lang="en-US" b="1" dirty="0"/>
              <a:t>current sources of energy (worldwide use)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8613" y="1752600"/>
            <a:ext cx="8208962" cy="5105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b="1" dirty="0"/>
              <a:t>overall</a:t>
            </a:r>
          </a:p>
          <a:p>
            <a:pPr lvl="1">
              <a:lnSpc>
                <a:spcPct val="90000"/>
              </a:lnSpc>
            </a:pPr>
            <a:r>
              <a:rPr lang="en-US" b="1" dirty="0"/>
              <a:t>oil - </a:t>
            </a:r>
            <a:r>
              <a:rPr lang="en-US" b="1" dirty="0" smtClean="0"/>
              <a:t>35%</a:t>
            </a:r>
            <a:endParaRPr lang="en-US" b="1" dirty="0"/>
          </a:p>
          <a:p>
            <a:pPr lvl="1">
              <a:lnSpc>
                <a:spcPct val="90000"/>
              </a:lnSpc>
            </a:pPr>
            <a:r>
              <a:rPr lang="en-US" b="1" dirty="0"/>
              <a:t>coal - </a:t>
            </a:r>
            <a:r>
              <a:rPr lang="en-US" b="1" dirty="0" smtClean="0"/>
              <a:t>29%</a:t>
            </a:r>
            <a:endParaRPr lang="en-US" b="1" dirty="0"/>
          </a:p>
          <a:p>
            <a:pPr lvl="1">
              <a:lnSpc>
                <a:spcPct val="90000"/>
              </a:lnSpc>
            </a:pPr>
            <a:r>
              <a:rPr lang="en-US" b="1" dirty="0"/>
              <a:t>natural gas – </a:t>
            </a:r>
            <a:r>
              <a:rPr lang="en-US" b="1" dirty="0" smtClean="0"/>
              <a:t>24%</a:t>
            </a:r>
            <a:endParaRPr lang="en-US" b="1" dirty="0"/>
          </a:p>
          <a:p>
            <a:pPr lvl="1">
              <a:lnSpc>
                <a:spcPct val="90000"/>
              </a:lnSpc>
            </a:pPr>
            <a:r>
              <a:rPr lang="en-US" b="1" dirty="0"/>
              <a:t>nuclear – </a:t>
            </a:r>
            <a:r>
              <a:rPr lang="en-US" b="1" dirty="0" smtClean="0"/>
              <a:t>5%</a:t>
            </a:r>
            <a:endParaRPr lang="en-US" b="1" dirty="0"/>
          </a:p>
          <a:p>
            <a:pPr lvl="1">
              <a:lnSpc>
                <a:spcPct val="90000"/>
              </a:lnSpc>
            </a:pPr>
            <a:r>
              <a:rPr lang="en-US" b="1" dirty="0"/>
              <a:t>Biomass - ?</a:t>
            </a:r>
          </a:p>
          <a:p>
            <a:pPr lvl="1">
              <a:lnSpc>
                <a:spcPct val="90000"/>
              </a:lnSpc>
            </a:pPr>
            <a:r>
              <a:rPr lang="en-US" b="1" dirty="0"/>
              <a:t>hydro - </a:t>
            </a:r>
            <a:r>
              <a:rPr lang="en-US" b="1" dirty="0" smtClean="0"/>
              <a:t>6%</a:t>
            </a:r>
            <a:endParaRPr lang="en-US" b="1" dirty="0"/>
          </a:p>
          <a:p>
            <a:pPr lvl="1">
              <a:lnSpc>
                <a:spcPct val="90000"/>
              </a:lnSpc>
            </a:pPr>
            <a:r>
              <a:rPr lang="en-US" b="1" dirty="0" smtClean="0"/>
              <a:t>Geothermal, wind, etc. </a:t>
            </a:r>
            <a:r>
              <a:rPr lang="en-US" b="1" dirty="0"/>
              <a:t>– </a:t>
            </a:r>
            <a:r>
              <a:rPr lang="en-US" b="1" dirty="0" smtClean="0"/>
              <a:t>1%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71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71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build="p" bldLvl="2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/>
              <a:t>Chapter 20: Sustainable Energy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0"/>
            <a:ext cx="8637588" cy="762000"/>
          </a:xfrm>
        </p:spPr>
        <p:txBody>
          <a:bodyPr/>
          <a:lstStyle/>
          <a:p>
            <a:r>
              <a:rPr lang="en-US" b="1" dirty="0"/>
              <a:t>Conservation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219200"/>
            <a:ext cx="8208963" cy="4114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 b="1" dirty="0"/>
              <a:t>utilization efficiencies</a:t>
            </a:r>
          </a:p>
          <a:p>
            <a:pPr lvl="1">
              <a:lnSpc>
                <a:spcPct val="90000"/>
              </a:lnSpc>
            </a:pPr>
            <a:r>
              <a:rPr lang="en-US" sz="2400" b="1" dirty="0"/>
              <a:t>standard conservation techniques</a:t>
            </a:r>
          </a:p>
          <a:p>
            <a:pPr lvl="1">
              <a:lnSpc>
                <a:spcPct val="90000"/>
              </a:lnSpc>
            </a:pPr>
            <a:r>
              <a:rPr lang="en-US" sz="2400" b="1" dirty="0"/>
              <a:t>public transportation</a:t>
            </a:r>
          </a:p>
          <a:p>
            <a:pPr lvl="1">
              <a:lnSpc>
                <a:spcPct val="90000"/>
              </a:lnSpc>
            </a:pPr>
            <a:r>
              <a:rPr lang="en-US" sz="2400" b="1" dirty="0"/>
              <a:t>cars: engine &amp; use efficiency</a:t>
            </a:r>
          </a:p>
          <a:p>
            <a:pPr lvl="1">
              <a:lnSpc>
                <a:spcPct val="90000"/>
              </a:lnSpc>
            </a:pPr>
            <a:r>
              <a:rPr lang="en-US" sz="2400" b="1" dirty="0"/>
              <a:t>homes</a:t>
            </a:r>
          </a:p>
          <a:p>
            <a:pPr lvl="1">
              <a:lnSpc>
                <a:spcPct val="90000"/>
              </a:lnSpc>
            </a:pPr>
            <a:r>
              <a:rPr lang="en-US" sz="2400" b="1" dirty="0"/>
              <a:t>industry</a:t>
            </a:r>
          </a:p>
          <a:p>
            <a:pPr>
              <a:lnSpc>
                <a:spcPct val="90000"/>
              </a:lnSpc>
            </a:pPr>
            <a:r>
              <a:rPr lang="en-US" sz="2800" b="1" dirty="0"/>
              <a:t>energy conversion </a:t>
            </a:r>
            <a:r>
              <a:rPr lang="en-US" sz="2800" b="1" dirty="0" smtClean="0"/>
              <a:t>efficiencies (fig p. 448)</a:t>
            </a:r>
            <a:endParaRPr lang="en-US" sz="2800" b="1" dirty="0"/>
          </a:p>
          <a:p>
            <a:pPr lvl="1">
              <a:lnSpc>
                <a:spcPct val="90000"/>
              </a:lnSpc>
            </a:pPr>
            <a:r>
              <a:rPr lang="en-US" sz="2400" b="1" dirty="0"/>
              <a:t>fuel energy = useful energy + waste heat</a:t>
            </a:r>
          </a:p>
          <a:p>
            <a:pPr lvl="1">
              <a:lnSpc>
                <a:spcPct val="90000"/>
              </a:lnSpc>
            </a:pPr>
            <a:r>
              <a:rPr lang="en-US" sz="2400" b="1" dirty="0"/>
              <a:t>low percent useful energy yields can be improved</a:t>
            </a:r>
          </a:p>
          <a:p>
            <a:pPr lvl="1">
              <a:lnSpc>
                <a:spcPct val="90000"/>
              </a:lnSpc>
            </a:pPr>
            <a:r>
              <a:rPr lang="en-US" sz="2400" b="1" dirty="0"/>
              <a:t>efficiency table does not account for cost of pollution</a:t>
            </a:r>
          </a:p>
          <a:p>
            <a:pPr>
              <a:lnSpc>
                <a:spcPct val="90000"/>
              </a:lnSpc>
            </a:pPr>
            <a:r>
              <a:rPr lang="en-US" sz="2800" b="1" dirty="0" err="1"/>
              <a:t>negawatt</a:t>
            </a:r>
            <a:r>
              <a:rPr lang="en-US" sz="2800" b="1" dirty="0"/>
              <a:t> programs</a:t>
            </a:r>
          </a:p>
          <a:p>
            <a:pPr>
              <a:lnSpc>
                <a:spcPct val="90000"/>
              </a:lnSpc>
            </a:pPr>
            <a:r>
              <a:rPr lang="en-US" sz="2800" b="1" dirty="0"/>
              <a:t>cogeneration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9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9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94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94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94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94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94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94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94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94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945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945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945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945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945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945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9" grpId="0" build="p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solar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8613" y="1752600"/>
            <a:ext cx="8208962" cy="5105400"/>
          </a:xfrm>
        </p:spPr>
        <p:txBody>
          <a:bodyPr/>
          <a:lstStyle/>
          <a:p>
            <a:r>
              <a:rPr lang="en-US" sz="2800" b="1"/>
              <a:t>vast resource</a:t>
            </a:r>
          </a:p>
          <a:p>
            <a:r>
              <a:rPr lang="en-US" sz="2800" b="1"/>
              <a:t>passive solar heat</a:t>
            </a:r>
          </a:p>
          <a:p>
            <a:r>
              <a:rPr lang="en-US" sz="2800" b="1"/>
              <a:t>active solar heat</a:t>
            </a:r>
          </a:p>
          <a:p>
            <a:r>
              <a:rPr lang="en-US" sz="2800" b="1"/>
              <a:t>high temp</a:t>
            </a:r>
          </a:p>
          <a:p>
            <a:pPr lvl="1"/>
            <a:r>
              <a:rPr lang="en-US" sz="2400" b="1"/>
              <a:t>mirrors focus energy</a:t>
            </a:r>
          </a:p>
          <a:p>
            <a:pPr lvl="1"/>
            <a:r>
              <a:rPr lang="en-US" sz="2400" b="1"/>
              <a:t>large and small scale</a:t>
            </a:r>
          </a:p>
          <a:p>
            <a:r>
              <a:rPr lang="en-US" sz="2800" b="1"/>
              <a:t>photovoltaic</a:t>
            </a:r>
          </a:p>
          <a:p>
            <a:pPr lvl="1"/>
            <a:r>
              <a:rPr lang="en-US" sz="2400" b="1"/>
              <a:t>sun’s energy separates electrons from atoms and moves them across a one-way barrier</a:t>
            </a:r>
          </a:p>
          <a:p>
            <a:pPr lvl="1"/>
            <a:r>
              <a:rPr lang="en-US" sz="2400" b="1"/>
              <a:t>need energy storage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5" dur="500"/>
                                        <p:tgtEl>
                                          <p:spTgt spid="21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8" dur="500"/>
                                        <p:tgtEl>
                                          <p:spTgt spid="215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3" dur="500"/>
                                        <p:tgtEl>
                                          <p:spTgt spid="215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6" dur="500"/>
                                        <p:tgtEl>
                                          <p:spTgt spid="215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9" dur="500"/>
                                        <p:tgtEl>
                                          <p:spTgt spid="2150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7" grpId="0" build="p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286000"/>
            <a:ext cx="8637588" cy="762000"/>
          </a:xfrm>
        </p:spPr>
        <p:txBody>
          <a:bodyPr/>
          <a:lstStyle/>
          <a:p>
            <a:r>
              <a:rPr lang="en-US" b="1" dirty="0"/>
              <a:t>biomass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667000" y="228600"/>
            <a:ext cx="5870575" cy="6629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 b="1"/>
              <a:t>sources</a:t>
            </a:r>
          </a:p>
          <a:p>
            <a:pPr lvl="1">
              <a:lnSpc>
                <a:spcPct val="90000"/>
              </a:lnSpc>
            </a:pPr>
            <a:r>
              <a:rPr lang="en-US" sz="2400" b="1"/>
              <a:t>crop residue &amp; energy crops</a:t>
            </a:r>
          </a:p>
          <a:p>
            <a:pPr lvl="1">
              <a:lnSpc>
                <a:spcPct val="90000"/>
              </a:lnSpc>
            </a:pPr>
            <a:r>
              <a:rPr lang="en-US" sz="2400" b="1"/>
              <a:t>wood</a:t>
            </a:r>
          </a:p>
          <a:p>
            <a:pPr lvl="1">
              <a:lnSpc>
                <a:spcPct val="90000"/>
              </a:lnSpc>
            </a:pPr>
            <a:r>
              <a:rPr lang="en-US" sz="2400" b="1"/>
              <a:t>dung</a:t>
            </a:r>
          </a:p>
          <a:p>
            <a:pPr lvl="1">
              <a:lnSpc>
                <a:spcPct val="90000"/>
              </a:lnSpc>
            </a:pPr>
            <a:r>
              <a:rPr lang="en-US" sz="2400" b="1"/>
              <a:t>methane (source – digesters)</a:t>
            </a:r>
          </a:p>
          <a:p>
            <a:pPr lvl="1">
              <a:lnSpc>
                <a:spcPct val="90000"/>
              </a:lnSpc>
            </a:pPr>
            <a:r>
              <a:rPr lang="en-US" sz="2400" b="1"/>
              <a:t>alcohol (fuel and oxygenator)</a:t>
            </a:r>
          </a:p>
          <a:p>
            <a:pPr lvl="1">
              <a:lnSpc>
                <a:spcPct val="90000"/>
              </a:lnSpc>
            </a:pPr>
            <a:r>
              <a:rPr lang="en-US" sz="2400" b="1"/>
              <a:t>peat</a:t>
            </a:r>
          </a:p>
          <a:p>
            <a:pPr>
              <a:lnSpc>
                <a:spcPct val="90000"/>
              </a:lnSpc>
            </a:pPr>
            <a:r>
              <a:rPr lang="en-US" sz="2800" b="1"/>
              <a:t>advantages</a:t>
            </a:r>
          </a:p>
          <a:p>
            <a:pPr lvl="1">
              <a:lnSpc>
                <a:spcPct val="90000"/>
              </a:lnSpc>
            </a:pPr>
            <a:r>
              <a:rPr lang="en-US" sz="2400" b="1"/>
              <a:t>renewable</a:t>
            </a:r>
          </a:p>
          <a:p>
            <a:pPr lvl="1">
              <a:lnSpc>
                <a:spcPct val="90000"/>
              </a:lnSpc>
            </a:pPr>
            <a:r>
              <a:rPr lang="en-US" sz="2400" b="1"/>
              <a:t>accessible</a:t>
            </a:r>
          </a:p>
          <a:p>
            <a:pPr lvl="1">
              <a:lnSpc>
                <a:spcPct val="90000"/>
              </a:lnSpc>
            </a:pPr>
            <a:r>
              <a:rPr lang="en-US" sz="2400" b="1"/>
              <a:t>use waste material</a:t>
            </a:r>
          </a:p>
          <a:p>
            <a:pPr>
              <a:lnSpc>
                <a:spcPct val="90000"/>
              </a:lnSpc>
            </a:pPr>
            <a:r>
              <a:rPr lang="en-US" sz="2800" b="1"/>
              <a:t>disadvantages</a:t>
            </a:r>
          </a:p>
          <a:p>
            <a:pPr lvl="1">
              <a:lnSpc>
                <a:spcPct val="90000"/>
              </a:lnSpc>
            </a:pPr>
            <a:r>
              <a:rPr lang="en-US" sz="2400" b="1"/>
              <a:t>open fires - very wasteful</a:t>
            </a:r>
          </a:p>
          <a:p>
            <a:pPr lvl="1">
              <a:lnSpc>
                <a:spcPct val="90000"/>
              </a:lnSpc>
            </a:pPr>
            <a:r>
              <a:rPr lang="en-US" sz="2400" b="1"/>
              <a:t>pollutes</a:t>
            </a:r>
          </a:p>
          <a:p>
            <a:pPr lvl="1">
              <a:lnSpc>
                <a:spcPct val="90000"/>
              </a:lnSpc>
            </a:pPr>
            <a:r>
              <a:rPr lang="en-US" sz="2400" b="1"/>
              <a:t>combustion efficiency</a:t>
            </a:r>
          </a:p>
          <a:p>
            <a:pPr lvl="1">
              <a:lnSpc>
                <a:spcPct val="90000"/>
              </a:lnSpc>
            </a:pPr>
            <a:r>
              <a:rPr lang="en-US" sz="2400" b="1"/>
              <a:t>fuel wood shortages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7" dur="500"/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5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10" dur="500"/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5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13" dur="500"/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" presetClass="entr" presetSubtype="5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16" dur="500"/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" presetClass="entr" presetSubtype="5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19" dur="500"/>
                                        <p:tgtEl>
                                          <p:spTgt spid="23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" presetClass="entr" presetSubtype="5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22" dur="500"/>
                                        <p:tgtEl>
                                          <p:spTgt spid="235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5" presetClass="entr" presetSubtype="5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25" dur="500"/>
                                        <p:tgtEl>
                                          <p:spTgt spid="235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5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30" dur="500"/>
                                        <p:tgtEl>
                                          <p:spTgt spid="235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5" presetClass="entr" presetSubtype="5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33" dur="500"/>
                                        <p:tgtEl>
                                          <p:spTgt spid="2355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5" presetClass="entr" presetSubtype="5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36" dur="500"/>
                                        <p:tgtEl>
                                          <p:spTgt spid="2355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5" presetClass="entr" presetSubtype="5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39" dur="500"/>
                                        <p:tgtEl>
                                          <p:spTgt spid="2355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5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44" dur="500"/>
                                        <p:tgtEl>
                                          <p:spTgt spid="2355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5" presetClass="entr" presetSubtype="5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47" dur="500"/>
                                        <p:tgtEl>
                                          <p:spTgt spid="2355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5" presetClass="entr" presetSubtype="5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50" dur="500"/>
                                        <p:tgtEl>
                                          <p:spTgt spid="2355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5" presetClass="entr" presetSubtype="5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53" dur="500"/>
                                        <p:tgtEl>
                                          <p:spTgt spid="2355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5" presetClass="entr" presetSubtype="5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56" dur="500"/>
                                        <p:tgtEl>
                                          <p:spTgt spid="2355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5" grpId="0" build="p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hydropower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28613" y="1941513"/>
            <a:ext cx="4027487" cy="4916487"/>
          </a:xfrm>
        </p:spPr>
        <p:txBody>
          <a:bodyPr/>
          <a:lstStyle/>
          <a:p>
            <a:r>
              <a:rPr lang="en-US" b="1"/>
              <a:t>pro</a:t>
            </a:r>
          </a:p>
          <a:p>
            <a:pPr lvl="1"/>
            <a:r>
              <a:rPr lang="en-US" b="1"/>
              <a:t>very efficient</a:t>
            </a:r>
          </a:p>
          <a:p>
            <a:pPr lvl="1"/>
            <a:r>
              <a:rPr lang="en-US" b="1"/>
              <a:t>no chemical pollution</a:t>
            </a:r>
          </a:p>
          <a:p>
            <a:pPr lvl="1"/>
            <a:r>
              <a:rPr lang="en-US" b="1"/>
              <a:t>readily available in many areas</a:t>
            </a:r>
          </a:p>
          <a:p>
            <a:pPr lvl="1"/>
            <a:r>
              <a:rPr lang="en-US" b="1"/>
              <a:t>water supply control</a:t>
            </a:r>
          </a:p>
          <a:p>
            <a:pPr lvl="1"/>
            <a:r>
              <a:rPr lang="en-US" b="1"/>
              <a:t>flood control</a:t>
            </a:r>
          </a:p>
          <a:p>
            <a:pPr lvl="1"/>
            <a:r>
              <a:rPr lang="en-US" b="1"/>
              <a:t>navigation</a:t>
            </a:r>
          </a:p>
          <a:p>
            <a:pPr lvl="1"/>
            <a:r>
              <a:rPr lang="en-US" b="1"/>
              <a:t>recreation</a:t>
            </a:r>
          </a:p>
        </p:txBody>
      </p:sp>
      <p:sp>
        <p:nvSpPr>
          <p:cNvPr id="25604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508500" y="1066800"/>
            <a:ext cx="4635500" cy="5486400"/>
          </a:xfrm>
        </p:spPr>
        <p:txBody>
          <a:bodyPr/>
          <a:lstStyle/>
          <a:p>
            <a:r>
              <a:rPr lang="en-US" b="1"/>
              <a:t>con</a:t>
            </a:r>
          </a:p>
          <a:p>
            <a:pPr lvl="1"/>
            <a:r>
              <a:rPr lang="en-US" b="1"/>
              <a:t>blocks free flow</a:t>
            </a:r>
          </a:p>
          <a:p>
            <a:pPr lvl="1"/>
            <a:r>
              <a:rPr lang="en-US" b="1"/>
              <a:t>siltation</a:t>
            </a:r>
          </a:p>
          <a:p>
            <a:pPr lvl="1"/>
            <a:r>
              <a:rPr lang="en-US" b="1"/>
              <a:t>seepage</a:t>
            </a:r>
          </a:p>
          <a:p>
            <a:pPr lvl="1"/>
            <a:r>
              <a:rPr lang="en-US" b="1"/>
              <a:t>water temp</a:t>
            </a:r>
          </a:p>
          <a:p>
            <a:pPr lvl="1"/>
            <a:r>
              <a:rPr lang="en-US" b="1"/>
              <a:t>big dams are not efficient</a:t>
            </a:r>
          </a:p>
          <a:p>
            <a:pPr lvl="1"/>
            <a:r>
              <a:rPr lang="en-US" b="1"/>
              <a:t>destroys habitat</a:t>
            </a:r>
          </a:p>
          <a:p>
            <a:r>
              <a:rPr lang="en-US" b="1"/>
              <a:t>alternatives</a:t>
            </a:r>
          </a:p>
          <a:p>
            <a:pPr lvl="1"/>
            <a:r>
              <a:rPr lang="en-US" b="1"/>
              <a:t>low-head</a:t>
            </a:r>
          </a:p>
          <a:p>
            <a:pPr lvl="1"/>
            <a:r>
              <a:rPr lang="en-US" b="1"/>
              <a:t>run of the river</a:t>
            </a:r>
          </a:p>
          <a:p>
            <a:pPr lvl="1"/>
            <a:r>
              <a:rPr lang="en-US" b="1"/>
              <a:t>micro-hydro (home use)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5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5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56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56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56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56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56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56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56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56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56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56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56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56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2560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2560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560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560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2560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2560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2560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2560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560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560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2560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2560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2560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2560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2560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2560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2560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2560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2560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2560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3" grpId="0" build="p" autoUpdateAnimBg="0"/>
      <p:bldP spid="25604" grpId="0" build="p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304800"/>
            <a:ext cx="8637588" cy="762000"/>
          </a:xfrm>
        </p:spPr>
        <p:txBody>
          <a:bodyPr/>
          <a:lstStyle/>
          <a:p>
            <a:pPr algn="ctr"/>
            <a:r>
              <a:rPr lang="en-US" b="1" dirty="0"/>
              <a:t>wind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143000"/>
            <a:ext cx="9144000" cy="4916488"/>
          </a:xfrm>
        </p:spPr>
        <p:txBody>
          <a:bodyPr/>
          <a:lstStyle/>
          <a:p>
            <a:r>
              <a:rPr lang="en-US" b="1" dirty="0"/>
              <a:t>pro</a:t>
            </a:r>
          </a:p>
          <a:p>
            <a:pPr lvl="1"/>
            <a:r>
              <a:rPr lang="en-US" b="1" dirty="0"/>
              <a:t>clean</a:t>
            </a:r>
          </a:p>
          <a:p>
            <a:pPr lvl="1"/>
            <a:r>
              <a:rPr lang="en-US" b="1" dirty="0"/>
              <a:t>readily available</a:t>
            </a:r>
          </a:p>
          <a:p>
            <a:r>
              <a:rPr lang="en-US" b="1" dirty="0"/>
              <a:t>con</a:t>
            </a:r>
          </a:p>
          <a:p>
            <a:pPr lvl="1"/>
            <a:r>
              <a:rPr lang="en-US" b="1" dirty="0"/>
              <a:t>ugly</a:t>
            </a:r>
          </a:p>
          <a:p>
            <a:pPr lvl="1"/>
            <a:r>
              <a:rPr lang="en-US" b="1" dirty="0"/>
              <a:t>hurt birds</a:t>
            </a:r>
          </a:p>
          <a:p>
            <a:pPr lvl="1"/>
            <a:r>
              <a:rPr lang="en-US" b="1" dirty="0"/>
              <a:t>takes up space (less per watt than conventional)</a:t>
            </a:r>
          </a:p>
          <a:p>
            <a:r>
              <a:rPr lang="en-US" b="1" dirty="0"/>
              <a:t>wind </a:t>
            </a:r>
            <a:r>
              <a:rPr lang="en-US" b="1" dirty="0" smtClean="0"/>
              <a:t>farms</a:t>
            </a:r>
          </a:p>
          <a:p>
            <a:r>
              <a:rPr lang="en-US" b="1" dirty="0" smtClean="0"/>
              <a:t>getting wind energy to users (map p. 466)</a:t>
            </a:r>
            <a:endParaRPr lang="en-US" b="1" dirty="0"/>
          </a:p>
          <a:p>
            <a:r>
              <a:rPr lang="en-US" b="1" dirty="0"/>
              <a:t>home use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7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7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76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76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76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76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76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76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76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76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2765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2765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2765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765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1" grpId="0" build="p" autoUpdateAnimBg="0"/>
    </p:bldLst>
  </p:timing>
</p:sld>
</file>

<file path=ppt/theme/theme1.xml><?xml version="1.0" encoding="utf-8"?>
<a:theme xmlns:a="http://schemas.openxmlformats.org/drawingml/2006/main" name="Artsy">
  <a:themeElements>
    <a:clrScheme name="Artsy 1">
      <a:dk1>
        <a:srgbClr val="000000"/>
      </a:dk1>
      <a:lt1>
        <a:srgbClr val="FFFFCC"/>
      </a:lt1>
      <a:dk2>
        <a:srgbClr val="4D4D4D"/>
      </a:dk2>
      <a:lt2>
        <a:srgbClr val="FFCC00"/>
      </a:lt2>
      <a:accent1>
        <a:srgbClr val="808000"/>
      </a:accent1>
      <a:accent2>
        <a:srgbClr val="CC9900"/>
      </a:accent2>
      <a:accent3>
        <a:srgbClr val="B2B2B2"/>
      </a:accent3>
      <a:accent4>
        <a:srgbClr val="DADAAE"/>
      </a:accent4>
      <a:accent5>
        <a:srgbClr val="C0C0AA"/>
      </a:accent5>
      <a:accent6>
        <a:srgbClr val="B98A00"/>
      </a:accent6>
      <a:hlink>
        <a:srgbClr val="CC6600"/>
      </a:hlink>
      <a:folHlink>
        <a:srgbClr val="969696"/>
      </a:folHlink>
    </a:clrScheme>
    <a:fontScheme name="Artsy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Artsy 1">
        <a:dk1>
          <a:srgbClr val="000000"/>
        </a:dk1>
        <a:lt1>
          <a:srgbClr val="FFFFCC"/>
        </a:lt1>
        <a:dk2>
          <a:srgbClr val="4D4D4D"/>
        </a:dk2>
        <a:lt2>
          <a:srgbClr val="FFCC00"/>
        </a:lt2>
        <a:accent1>
          <a:srgbClr val="808000"/>
        </a:accent1>
        <a:accent2>
          <a:srgbClr val="CC9900"/>
        </a:accent2>
        <a:accent3>
          <a:srgbClr val="B2B2B2"/>
        </a:accent3>
        <a:accent4>
          <a:srgbClr val="DADAAE"/>
        </a:accent4>
        <a:accent5>
          <a:srgbClr val="C0C0AA"/>
        </a:accent5>
        <a:accent6>
          <a:srgbClr val="B98A00"/>
        </a:accent6>
        <a:hlink>
          <a:srgbClr val="CC66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tsy 2">
        <a:dk1>
          <a:srgbClr val="660033"/>
        </a:dk1>
        <a:lt1>
          <a:srgbClr val="FFFFFF"/>
        </a:lt1>
        <a:dk2>
          <a:srgbClr val="B60009"/>
        </a:dk2>
        <a:lt2>
          <a:srgbClr val="B2B2B2"/>
        </a:lt2>
        <a:accent1>
          <a:srgbClr val="CCCC00"/>
        </a:accent1>
        <a:accent2>
          <a:srgbClr val="DE9ABC"/>
        </a:accent2>
        <a:accent3>
          <a:srgbClr val="FFFFFF"/>
        </a:accent3>
        <a:accent4>
          <a:srgbClr val="56002A"/>
        </a:accent4>
        <a:accent5>
          <a:srgbClr val="E2E2AA"/>
        </a:accent5>
        <a:accent6>
          <a:srgbClr val="C98BAA"/>
        </a:accent6>
        <a:hlink>
          <a:srgbClr val="FFAFA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tsy 3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C0C0C0"/>
        </a:accent1>
        <a:accent2>
          <a:srgbClr val="DDDDDD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C8C8C8"/>
        </a:accent6>
        <a:hlink>
          <a:srgbClr val="808080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tsy 4">
        <a:dk1>
          <a:srgbClr val="2C2C42"/>
        </a:dk1>
        <a:lt1>
          <a:srgbClr val="FFFFCC"/>
        </a:lt1>
        <a:dk2>
          <a:srgbClr val="666699"/>
        </a:dk2>
        <a:lt2>
          <a:srgbClr val="FFCC00"/>
        </a:lt2>
        <a:accent1>
          <a:srgbClr val="FF9933"/>
        </a:accent1>
        <a:accent2>
          <a:srgbClr val="808000"/>
        </a:accent2>
        <a:accent3>
          <a:srgbClr val="B8B8CA"/>
        </a:accent3>
        <a:accent4>
          <a:srgbClr val="DADAAE"/>
        </a:accent4>
        <a:accent5>
          <a:srgbClr val="FFCAAD"/>
        </a:accent5>
        <a:accent6>
          <a:srgbClr val="737300"/>
        </a:accent6>
        <a:hlink>
          <a:srgbClr val="CC6600"/>
        </a:hlink>
        <a:folHlink>
          <a:srgbClr val="3333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tsy 5">
        <a:dk1>
          <a:srgbClr val="50000F"/>
        </a:dk1>
        <a:lt1>
          <a:srgbClr val="FFCC00"/>
        </a:lt1>
        <a:dk2>
          <a:srgbClr val="800000"/>
        </a:dk2>
        <a:lt2>
          <a:srgbClr val="FFFFCC"/>
        </a:lt2>
        <a:accent1>
          <a:srgbClr val="808000"/>
        </a:accent1>
        <a:accent2>
          <a:srgbClr val="993366"/>
        </a:accent2>
        <a:accent3>
          <a:srgbClr val="C0AAAA"/>
        </a:accent3>
        <a:accent4>
          <a:srgbClr val="DAAE00"/>
        </a:accent4>
        <a:accent5>
          <a:srgbClr val="C0C0AA"/>
        </a:accent5>
        <a:accent6>
          <a:srgbClr val="8A2D5C"/>
        </a:accent6>
        <a:hlink>
          <a:srgbClr val="FF5050"/>
        </a:hlink>
        <a:folHlink>
          <a:srgbClr val="99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tsy 6">
        <a:dk1>
          <a:srgbClr val="333300"/>
        </a:dk1>
        <a:lt1>
          <a:srgbClr val="FFCC00"/>
        </a:lt1>
        <a:dk2>
          <a:srgbClr val="666633"/>
        </a:dk2>
        <a:lt2>
          <a:srgbClr val="FFFFCC"/>
        </a:lt2>
        <a:accent1>
          <a:srgbClr val="8F7401"/>
        </a:accent1>
        <a:accent2>
          <a:srgbClr val="CC6600"/>
        </a:accent2>
        <a:accent3>
          <a:srgbClr val="B8B8AD"/>
        </a:accent3>
        <a:accent4>
          <a:srgbClr val="DAAE00"/>
        </a:accent4>
        <a:accent5>
          <a:srgbClr val="C6BCAA"/>
        </a:accent5>
        <a:accent6>
          <a:srgbClr val="B95C00"/>
        </a:accent6>
        <a:hlink>
          <a:srgbClr val="666699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tsy 7">
        <a:dk1>
          <a:srgbClr val="000000"/>
        </a:dk1>
        <a:lt1>
          <a:srgbClr val="FFFFFF"/>
        </a:lt1>
        <a:dk2>
          <a:srgbClr val="40458C"/>
        </a:dk2>
        <a:lt2>
          <a:srgbClr val="FFFFCC"/>
        </a:lt2>
        <a:accent1>
          <a:srgbClr val="8D8DB3"/>
        </a:accent1>
        <a:accent2>
          <a:srgbClr val="B2B2B2"/>
        </a:accent2>
        <a:accent3>
          <a:srgbClr val="AFB0C5"/>
        </a:accent3>
        <a:accent4>
          <a:srgbClr val="DADADA"/>
        </a:accent4>
        <a:accent5>
          <a:srgbClr val="C5C5D6"/>
        </a:accent5>
        <a:accent6>
          <a:srgbClr val="A1A1A1"/>
        </a:accent6>
        <a:hlink>
          <a:srgbClr val="6F89F7"/>
        </a:hlink>
        <a:folHlink>
          <a:srgbClr val="4F56AD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Designs\Artsy.pot</Template>
  <TotalTime>841</TotalTime>
  <Words>344</Words>
  <Application>Microsoft Office PowerPoint</Application>
  <PresentationFormat>On-screen Show (4:3)</PresentationFormat>
  <Paragraphs>113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Times New Roman</vt:lpstr>
      <vt:lpstr>Arial</vt:lpstr>
      <vt:lpstr>Wingdings</vt:lpstr>
      <vt:lpstr>Artsy</vt:lpstr>
      <vt:lpstr>Topic 7 summary due: Wednesday, October 10</vt:lpstr>
      <vt:lpstr>historical sources of energy</vt:lpstr>
      <vt:lpstr>current sources of energy (worldwide use)</vt:lpstr>
      <vt:lpstr>Chapter 20: Sustainable Energy</vt:lpstr>
      <vt:lpstr>Conservation</vt:lpstr>
      <vt:lpstr>solar</vt:lpstr>
      <vt:lpstr>biomass</vt:lpstr>
      <vt:lpstr>hydropower</vt:lpstr>
      <vt:lpstr>wind</vt:lpstr>
      <vt:lpstr>geothermal</vt:lpstr>
      <vt:lpstr>ocean</vt:lpstr>
      <vt:lpstr>Demand Matching</vt:lpstr>
    </vt:vector>
  </TitlesOfParts>
  <Company>IVCC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21: Conventional Energy</dc:title>
  <dc:creator>Computer Services</dc:creator>
  <cp:lastModifiedBy> </cp:lastModifiedBy>
  <cp:revision>17</cp:revision>
  <dcterms:created xsi:type="dcterms:W3CDTF">2000-11-27T17:15:38Z</dcterms:created>
  <dcterms:modified xsi:type="dcterms:W3CDTF">2012-10-03T17:49:30Z</dcterms:modified>
</cp:coreProperties>
</file>