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</p:sldMasterIdLst>
  <p:notesMasterIdLst>
    <p:notesMasterId r:id="rId19"/>
  </p:notesMasterIdLst>
  <p:sldIdLst>
    <p:sldId id="359" r:id="rId3"/>
    <p:sldId id="360" r:id="rId4"/>
    <p:sldId id="406" r:id="rId5"/>
    <p:sldId id="361" r:id="rId6"/>
    <p:sldId id="362" r:id="rId7"/>
    <p:sldId id="363" r:id="rId8"/>
    <p:sldId id="364" r:id="rId9"/>
    <p:sldId id="365" r:id="rId10"/>
    <p:sldId id="367" r:id="rId11"/>
    <p:sldId id="366" r:id="rId12"/>
    <p:sldId id="370" r:id="rId13"/>
    <p:sldId id="371" r:id="rId14"/>
    <p:sldId id="372" r:id="rId15"/>
    <p:sldId id="394" r:id="rId16"/>
    <p:sldId id="373" r:id="rId17"/>
    <p:sldId id="375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8641" autoAdjust="0"/>
    <p:restoredTop sz="86398" autoAdjust="0"/>
  </p:normalViewPr>
  <p:slideViewPr>
    <p:cSldViewPr>
      <p:cViewPr varScale="1">
        <p:scale>
          <a:sx n="96" d="100"/>
          <a:sy n="96" d="100"/>
        </p:scale>
        <p:origin x="1336" y="176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78" y="737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64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-96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-96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14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2314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-96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14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7D4AC2A-04DE-4779-B71B-33A6405E7E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6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6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6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6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50151C0-EEBF-4817-9DD9-EFF37307E463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26AFBE3-593D-4358-9447-154FB22F8A53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8227F9D-0035-4D7C-AB0F-EBC08BDAB598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0C20917-17E2-46F6-9C4B-A8746D7ED5C4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E0DC7F7-54B2-46E2-A9E2-850C0031405B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6C67C1A-E784-414D-8370-3E33A0CC91A8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08408B8-D0AD-4D78-96E7-07C93C8F0BF1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EAE42EC-4E53-400F-90DE-C06752213889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6D87531-F3A9-40FC-B510-E6C8A5EBEEE4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9A975AD-6E6B-4529-BBE2-0FCBB83B71F8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8C72209-2BEF-4A83-AFB4-D28AED2DD5AF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76FEF4C-6303-49F4-9F5F-F8BE0918848D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63DA9EA-FDDE-4B16-9501-4258B787B123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EA9F444-3F1B-4C5A-A999-2C0E20B32A20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EDDB6B1-BF6B-439D-B070-6148EE2A5EE7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E7583A4-A6FF-4186-B57A-B5F54A52D3C0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228600" y="3200400"/>
            <a:ext cx="8763000" cy="13414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kumimoji="1" lang="en-US" altLang="en-US"/>
          </a:p>
        </p:txBody>
      </p:sp>
      <p:pic>
        <p:nvPicPr>
          <p:cNvPr id="5" name="Picture 3" descr="ANABNR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00" t="-1314" r="-2" b="-36961"/>
          <a:stretch>
            <a:fillRect/>
          </a:stretch>
        </p:blipFill>
        <p:spPr bwMode="auto">
          <a:xfrm>
            <a:off x="533400" y="3200400"/>
            <a:ext cx="84582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hidden">
          <a:xfrm>
            <a:off x="795338" y="2895600"/>
            <a:ext cx="304800" cy="9906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kumimoji="1" lang="en-US" alt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143000" y="1981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038350" y="4351338"/>
            <a:ext cx="6400800" cy="1371600"/>
          </a:xfrm>
        </p:spPr>
        <p:txBody>
          <a:bodyPr/>
          <a:lstStyle>
            <a:lvl1pPr marL="0" indent="0">
              <a:buFont typeface="Wingdings" pitchFamily="-96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7CE0244F-C844-4403-9922-64FA5E42B4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2451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E5073-7558-4047-8D30-05ADC3210C52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434229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838200"/>
            <a:ext cx="1943100" cy="5378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838200"/>
            <a:ext cx="5676900" cy="5378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E39BC-59C2-4E57-AB6F-90908E1BC6BA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937977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3040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99396-BC0C-4157-AFEC-6A9E2ABA71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7172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5862A-2E31-4617-8F43-A66B15A957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1141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6FE61E-8BFB-4510-AD52-DA57096522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6930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67117-0A21-493E-A350-A738D1551C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6880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72F54-BFE5-4865-BC95-FA65B9AC60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3368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1F1CA-BE75-4A38-AABA-18402BE53D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5806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1A876-C7A5-472A-8FA0-EFC2758E17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798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88091-33AF-40F3-B511-1AF3D8C7FA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1435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6CE28-13E5-47E7-AEBF-3D51D3310F9D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8955450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834F7-3D4D-461A-A915-1085B5D4EE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03907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608A9-AE12-4BDD-9607-C7B239B73D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984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51567-0F12-46F6-9DF6-428FE35C4C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3890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4D150-6C49-4B1F-885F-CFC8382315F0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176501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FD62B-2D71-4366-840B-64E96BCBCF8D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589175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2416C-9DA5-494D-83CA-8F5E0BC16CF3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89600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1FC14-4A92-4A6A-BA40-A7D44AF952CD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303521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A692A-1FBD-403E-AD49-7C5F0C2A24C4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251505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9FFC1-D965-4FDF-8801-913CC491BA40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9411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213EA-C533-49C5-BC9E-271C4568A1CC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016585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hidden">
          <a:xfrm>
            <a:off x="152400" y="0"/>
            <a:ext cx="1447800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kumimoji="1" lang="en-US" altLang="en-US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hidden">
          <a:xfrm>
            <a:off x="1676400" y="0"/>
            <a:ext cx="7467600" cy="12192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kumimoji="1" lang="en-US" altLang="en-US"/>
          </a:p>
        </p:txBody>
      </p:sp>
      <p:sp>
        <p:nvSpPr>
          <p:cNvPr id="1028" name="Rectangle 4" descr="Stationery"/>
          <p:cNvSpPr>
            <a:spLocks noChangeArrowheads="1"/>
          </p:cNvSpPr>
          <p:nvPr/>
        </p:nvSpPr>
        <p:spPr bwMode="auto">
          <a:xfrm>
            <a:off x="457200" y="0"/>
            <a:ext cx="1219200" cy="762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kumimoji="1" lang="en-US" altLang="en-US"/>
          </a:p>
        </p:txBody>
      </p:sp>
      <p:sp>
        <p:nvSpPr>
          <p:cNvPr id="1029" name="Rectangle 5" descr="Stationery"/>
          <p:cNvSpPr>
            <a:spLocks noChangeArrowheads="1"/>
          </p:cNvSpPr>
          <p:nvPr/>
        </p:nvSpPr>
        <p:spPr bwMode="auto">
          <a:xfrm>
            <a:off x="0" y="0"/>
            <a:ext cx="457200" cy="6858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kumimoji="1"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499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2"/>
                </a:solidFill>
                <a:latin typeface="Times New Roman" pitchFamily="-96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500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2"/>
                </a:solidFill>
                <a:latin typeface="Times New Roman" pitchFamily="-96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pic>
        <p:nvPicPr>
          <p:cNvPr id="1033" name="Picture 9" descr="anabnr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8725" y="0"/>
            <a:ext cx="7915275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304800" y="457200"/>
            <a:ext cx="2514600" cy="3048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kumimoji="1" lang="en-US" altLang="en-US"/>
          </a:p>
        </p:txBody>
      </p:sp>
      <p:sp>
        <p:nvSpPr>
          <p:cNvPr id="8500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C10E891-1426-456D-9FD3-E8D0834418B7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10185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6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6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027113" indent="-4556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0013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-96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-96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-96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-96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29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2F20937-8BA9-4C85-99D2-3A4658B62C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-9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-9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-9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-9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-9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-9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-9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-9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Chapter 6: Earthquakes &amp; Related Phenomena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Seismic Waves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Body waves - hi freq 05 -20hz</a:t>
            </a:r>
          </a:p>
          <a:p>
            <a:pPr lvl="1" eaLnBrk="1" hangingPunct="1"/>
            <a:r>
              <a:rPr lang="en-US" altLang="en-US" b="1"/>
              <a:t>P-wave</a:t>
            </a:r>
          </a:p>
          <a:p>
            <a:pPr lvl="2" eaLnBrk="1" hangingPunct="1"/>
            <a:r>
              <a:rPr lang="en-US" altLang="en-US" b="1"/>
              <a:t>fastest </a:t>
            </a:r>
          </a:p>
          <a:p>
            <a:pPr lvl="1" eaLnBrk="1" hangingPunct="1"/>
            <a:r>
              <a:rPr lang="en-US" altLang="en-US" b="1"/>
              <a:t>S-wave</a:t>
            </a:r>
          </a:p>
          <a:p>
            <a:pPr lvl="2" eaLnBrk="1" hangingPunct="1"/>
            <a:r>
              <a:rPr lang="en-US" altLang="en-US" b="1"/>
              <a:t>thru solid only</a:t>
            </a:r>
          </a:p>
          <a:p>
            <a:pPr eaLnBrk="1" hangingPunct="1"/>
            <a:r>
              <a:rPr lang="en-US" altLang="en-US" b="1"/>
              <a:t>Surface waves - lo freq &lt;1hz</a:t>
            </a:r>
          </a:p>
          <a:p>
            <a:pPr lvl="1" eaLnBrk="1" hangingPunct="1"/>
            <a:r>
              <a:rPr lang="en-US" altLang="en-US" b="1"/>
              <a:t>Love - shear (side to side)</a:t>
            </a:r>
          </a:p>
          <a:p>
            <a:pPr lvl="1" eaLnBrk="1" hangingPunct="1"/>
            <a:r>
              <a:rPr lang="en-US" altLang="en-US" b="1"/>
              <a:t>Rayleigh - oscillation - fig p 139</a:t>
            </a:r>
          </a:p>
        </p:txBody>
      </p:sp>
      <p:pic>
        <p:nvPicPr>
          <p:cNvPr id="180228" name="Picture 4" descr="05_13a-c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96200" cy="681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0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Primary Effects of EQs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Fault rupture - very localized</a:t>
            </a:r>
          </a:p>
          <a:p>
            <a:pPr eaLnBrk="1" hangingPunct="1"/>
            <a:r>
              <a:rPr lang="en-US" altLang="en-US" b="1"/>
              <a:t>Shaking</a:t>
            </a:r>
          </a:p>
          <a:p>
            <a:pPr lvl="1" eaLnBrk="1" hangingPunct="1"/>
            <a:r>
              <a:rPr lang="en-US" altLang="en-US" b="1"/>
              <a:t>frequency: building vs EQ wave</a:t>
            </a:r>
          </a:p>
          <a:p>
            <a:pPr lvl="1" eaLnBrk="1" hangingPunct="1"/>
            <a:r>
              <a:rPr lang="en-US" altLang="en-US" b="1"/>
              <a:t>material properties</a:t>
            </a:r>
          </a:p>
          <a:p>
            <a:pPr lvl="1" eaLnBrk="1" hangingPunct="1"/>
            <a:r>
              <a:rPr lang="en-US" altLang="en-US" b="1"/>
              <a:t>distance: depth &amp; horizontal</a:t>
            </a:r>
          </a:p>
        </p:txBody>
      </p:sp>
      <p:pic>
        <p:nvPicPr>
          <p:cNvPr id="184324" name="Picture 4" descr="05_1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46150"/>
            <a:ext cx="9144000" cy="591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6" name="Picture 6" descr="05_1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3736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7" name="Picture 7" descr="05_19a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74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8" name="Picture 8" descr="05_2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1338"/>
            <a:ext cx="9144000" cy="631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3219450"/>
            <a:ext cx="548640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548640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4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84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84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84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4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84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84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184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84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8382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 b="1"/>
              <a:t>Secondary effects of EQs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600200"/>
            <a:ext cx="7772400" cy="4616450"/>
          </a:xfrm>
        </p:spPr>
        <p:txBody>
          <a:bodyPr/>
          <a:lstStyle/>
          <a:p>
            <a:pPr eaLnBrk="1" hangingPunct="1"/>
            <a:r>
              <a:rPr lang="en-US" altLang="en-US" b="1"/>
              <a:t>liquefaction</a:t>
            </a:r>
          </a:p>
          <a:p>
            <a:pPr eaLnBrk="1" hangingPunct="1"/>
            <a:r>
              <a:rPr lang="en-US" altLang="en-US" b="1"/>
              <a:t>landslides</a:t>
            </a:r>
          </a:p>
          <a:p>
            <a:pPr eaLnBrk="1" hangingPunct="1"/>
            <a:r>
              <a:rPr lang="en-US" altLang="en-US" b="1"/>
              <a:t>fires</a:t>
            </a:r>
          </a:p>
          <a:p>
            <a:pPr eaLnBrk="1" hangingPunct="1"/>
            <a:r>
              <a:rPr lang="en-US" altLang="en-US" b="1"/>
              <a:t>tsunamis &amp; seiches</a:t>
            </a:r>
          </a:p>
          <a:p>
            <a:pPr eaLnBrk="1" hangingPunct="1"/>
            <a:r>
              <a:rPr lang="en-US" altLang="en-US" b="1"/>
              <a:t>changes in land elevation</a:t>
            </a:r>
          </a:p>
          <a:p>
            <a:pPr eaLnBrk="1" hangingPunct="1"/>
            <a:r>
              <a:rPr lang="en-US" altLang="en-US" b="1"/>
              <a:t>disease</a:t>
            </a:r>
          </a:p>
          <a:p>
            <a:pPr eaLnBrk="1" hangingPunct="1"/>
            <a:r>
              <a:rPr lang="en-US" altLang="en-US" b="1"/>
              <a:t>loss of business</a:t>
            </a:r>
          </a:p>
        </p:txBody>
      </p:sp>
      <p:pic>
        <p:nvPicPr>
          <p:cNvPr id="185348" name="Picture 4" descr="05_2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8382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b="1"/>
              <a:t>Estimation of seismic hazard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524000"/>
            <a:ext cx="7772400" cy="4692650"/>
          </a:xfrm>
        </p:spPr>
        <p:txBody>
          <a:bodyPr/>
          <a:lstStyle/>
          <a:p>
            <a:pPr eaLnBrk="1" hangingPunct="1"/>
            <a:r>
              <a:rPr lang="en-US" altLang="en-US" b="1"/>
              <a:t>Max. magnitude/intensity</a:t>
            </a:r>
          </a:p>
          <a:p>
            <a:pPr eaLnBrk="1" hangingPunct="1"/>
            <a:r>
              <a:rPr lang="en-US" altLang="en-US" b="1"/>
              <a:t>effect at surface</a:t>
            </a:r>
          </a:p>
          <a:p>
            <a:pPr eaLnBrk="1" hangingPunct="1"/>
            <a:r>
              <a:rPr lang="en-US" altLang="en-US" b="1"/>
              <a:t>estimated fault location</a:t>
            </a:r>
          </a:p>
        </p:txBody>
      </p:sp>
      <p:pic>
        <p:nvPicPr>
          <p:cNvPr id="186373" name="Picture 5" descr="05_3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6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EQ forecast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recurrence interval</a:t>
            </a:r>
          </a:p>
          <a:p>
            <a:pPr eaLnBrk="1" hangingPunct="1"/>
            <a:r>
              <a:rPr lang="en-US" altLang="en-US" b="1"/>
              <a:t>expected magnitudes</a:t>
            </a:r>
          </a:p>
          <a:p>
            <a:pPr eaLnBrk="1" hangingPunct="1"/>
            <a:r>
              <a:rPr lang="en-US" altLang="en-US" b="1"/>
              <a:t>all based on </a:t>
            </a:r>
          </a:p>
          <a:p>
            <a:pPr lvl="1" eaLnBrk="1" hangingPunct="1"/>
            <a:r>
              <a:rPr lang="en-US" altLang="en-US" b="1"/>
              <a:t>fault assessment</a:t>
            </a:r>
          </a:p>
          <a:p>
            <a:pPr lvl="1" eaLnBrk="1" hangingPunct="1"/>
            <a:r>
              <a:rPr lang="en-US" altLang="en-US" b="1"/>
              <a:t>historical record</a:t>
            </a:r>
          </a:p>
          <a:p>
            <a:pPr lvl="1" eaLnBrk="1" hangingPunct="1"/>
            <a:r>
              <a:rPr lang="en-US" altLang="en-US" b="1"/>
              <a:t>earth materials</a:t>
            </a:r>
          </a:p>
          <a:p>
            <a:pPr lvl="1" eaLnBrk="1" hangingPunct="1"/>
            <a:r>
              <a:rPr lang="en-US" altLang="en-US" b="1"/>
              <a:t>stress field measurements</a:t>
            </a:r>
          </a:p>
        </p:txBody>
      </p:sp>
      <p:pic>
        <p:nvPicPr>
          <p:cNvPr id="212996" name="Picture 4" descr="05_3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-1588"/>
            <a:ext cx="85344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129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8382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b="1"/>
              <a:t>EQ prediction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600200"/>
            <a:ext cx="7772400" cy="46164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/>
              <a:t>Precursors - don’t always occur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micro earthquake swarms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preseismic deformation of ground surface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b="1"/>
              <a:t>rates of uplift or subsidence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radon gas release may increase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seismic gaps (locked fault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magnetic fluctuations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electrical resistivity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b="1"/>
              <a:t>varies with earth materials, groundwater, and others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b="1"/>
              <a:t>changes before EQ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animal behavior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b="1"/>
              <a:t>not reliable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b="1"/>
              <a:t>could relate to other precursors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8382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b="1"/>
              <a:t>EQ hazard reduction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447800"/>
            <a:ext cx="7772400" cy="47688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/>
              <a:t>mapping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active fault zones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earth materials sensitive to shaking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/>
              <a:t>research to predict and control EQs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/>
              <a:t>develop and improve adjustment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building design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land-use planning &amp; hazard assessment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b="1"/>
              <a:t>siting assessment for new facilities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b="1"/>
              <a:t>hazard assessment for existing facilities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Insurance and relief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/>
              <a:t>warning systems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small seismic sensors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15sec - 1min warning</a:t>
            </a:r>
          </a:p>
        </p:txBody>
      </p:sp>
      <p:pic>
        <p:nvPicPr>
          <p:cNvPr id="189444" name="Picture 4" descr="05_3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9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8382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/>
              <a:t>EQ features</a:t>
            </a:r>
          </a:p>
        </p:txBody>
      </p:sp>
      <p:pic>
        <p:nvPicPr>
          <p:cNvPr id="17411" name="Picture 5" descr="05_0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1758950"/>
            <a:ext cx="5638800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876800" cy="4908550"/>
          </a:xfrm>
        </p:spPr>
        <p:txBody>
          <a:bodyPr/>
          <a:lstStyle/>
          <a:p>
            <a:pPr eaLnBrk="1" hangingPunct="1"/>
            <a:r>
              <a:rPr lang="en-US" altLang="en-US" b="1"/>
              <a:t>epicenter</a:t>
            </a:r>
          </a:p>
          <a:p>
            <a:pPr eaLnBrk="1" hangingPunct="1"/>
            <a:r>
              <a:rPr lang="en-US" altLang="en-US" b="1"/>
              <a:t>hypocenter (focus)</a:t>
            </a:r>
          </a:p>
          <a:p>
            <a:pPr eaLnBrk="1" hangingPunct="1"/>
            <a:r>
              <a:rPr lang="en-US" altLang="en-US" b="1"/>
              <a:t>seismic waves</a:t>
            </a:r>
          </a:p>
          <a:p>
            <a:pPr eaLnBrk="1" hangingPunct="1"/>
            <a:r>
              <a:rPr lang="en-US" altLang="en-US" b="1"/>
              <a:t>fault</a:t>
            </a:r>
          </a:p>
          <a:p>
            <a:pPr eaLnBrk="1" hangingPunct="1"/>
            <a:r>
              <a:rPr lang="en-US" altLang="en-US" b="1"/>
              <a:t>rupture</a:t>
            </a:r>
          </a:p>
          <a:p>
            <a:pPr lvl="1" eaLnBrk="1" hangingPunct="1"/>
            <a:r>
              <a:rPr lang="en-US" altLang="en-US" b="1"/>
              <a:t>below ground</a:t>
            </a:r>
          </a:p>
          <a:p>
            <a:pPr lvl="1" eaLnBrk="1" hangingPunct="1"/>
            <a:r>
              <a:rPr lang="en-US" altLang="en-US" b="1"/>
              <a:t>surface</a:t>
            </a:r>
          </a:p>
        </p:txBody>
      </p:sp>
      <p:pic>
        <p:nvPicPr>
          <p:cNvPr id="174086" name="Picture 6" descr="05_0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5438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b="1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9460" name="Picture 5" descr="sumatraE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6813" y="0"/>
            <a:ext cx="4846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838200"/>
            <a:ext cx="7772400" cy="609600"/>
          </a:xfrm>
        </p:spPr>
        <p:txBody>
          <a:bodyPr/>
          <a:lstStyle/>
          <a:p>
            <a:pPr eaLnBrk="1" hangingPunct="1"/>
            <a:r>
              <a:rPr lang="en-US" altLang="en-US" b="1"/>
              <a:t>Magnitude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371600"/>
            <a:ext cx="7772400" cy="48450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/>
              <a:t>amount of shaking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/>
              <a:t>normalized to set distance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/>
              <a:t>Richter magnitude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largest amplitude S-wave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logarithmic scale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energy is 30X for each level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/>
              <a:t>Moment magnitude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seismic moment based on 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b="1"/>
              <a:t>average amount of slip on fault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b="1"/>
              <a:t>area actually ruptured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b="1"/>
              <a:t>strength of rx that failed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more quantitative and accurate</a:t>
            </a:r>
          </a:p>
        </p:txBody>
      </p:sp>
      <p:pic>
        <p:nvPicPr>
          <p:cNvPr id="175108" name="Picture 4" descr="05_T0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5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Intensity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based on personal observations of severity of shaking</a:t>
            </a:r>
          </a:p>
          <a:p>
            <a:pPr eaLnBrk="1" hangingPunct="1"/>
            <a:r>
              <a:rPr lang="en-US" altLang="en-US" b="1"/>
              <a:t>quantifies damage – mag. doesn’t</a:t>
            </a:r>
          </a:p>
          <a:p>
            <a:pPr eaLnBrk="1" hangingPunct="1"/>
            <a:r>
              <a:rPr lang="en-US" altLang="en-US" b="1"/>
              <a:t>Shows variation for different areas affected by EQ</a:t>
            </a:r>
          </a:p>
          <a:p>
            <a:pPr eaLnBrk="1" hangingPunct="1"/>
            <a:r>
              <a:rPr lang="en-US" altLang="en-US" b="1"/>
              <a:t>modified Mercalli scale</a:t>
            </a:r>
          </a:p>
        </p:txBody>
      </p:sp>
      <p:pic>
        <p:nvPicPr>
          <p:cNvPr id="176133" name="Picture 5" descr="05_T0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5925"/>
            <a:ext cx="9144000" cy="644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2" name="Picture 4" descr="05_0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7445375" cy="679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4" name="Picture 6" descr="05_06a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708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6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76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6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76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6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b="1"/>
              <a:t>Faults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524000"/>
            <a:ext cx="8382000" cy="4768850"/>
          </a:xfrm>
        </p:spPr>
        <p:txBody>
          <a:bodyPr/>
          <a:lstStyle/>
          <a:p>
            <a:pPr eaLnBrk="1" hangingPunct="1"/>
            <a:r>
              <a:rPr lang="en-US" altLang="en-US" b="1"/>
              <a:t>cause</a:t>
            </a:r>
          </a:p>
          <a:p>
            <a:pPr lvl="1" eaLnBrk="1" hangingPunct="1"/>
            <a:r>
              <a:rPr lang="en-US" altLang="en-US" b="1"/>
              <a:t>plate boundary</a:t>
            </a:r>
          </a:p>
          <a:p>
            <a:pPr lvl="2" eaLnBrk="1" hangingPunct="1"/>
            <a:r>
              <a:rPr lang="en-US" altLang="en-US" b="1"/>
              <a:t>note: may be far from actual boundary</a:t>
            </a:r>
          </a:p>
          <a:p>
            <a:pPr lvl="1" eaLnBrk="1" hangingPunct="1"/>
            <a:r>
              <a:rPr lang="en-US" altLang="en-US" b="1"/>
              <a:t>intraplate - weak zones</a:t>
            </a:r>
          </a:p>
          <a:p>
            <a:pPr lvl="2" eaLnBrk="1" hangingPunct="1"/>
            <a:r>
              <a:rPr lang="en-US" altLang="en-US" b="1"/>
              <a:t>former plate boundaries</a:t>
            </a:r>
          </a:p>
          <a:p>
            <a:pPr lvl="2" eaLnBrk="1" hangingPunct="1"/>
            <a:r>
              <a:rPr lang="en-US" altLang="en-US" b="1"/>
              <a:t>Addition or removal of material</a:t>
            </a:r>
          </a:p>
          <a:p>
            <a:pPr eaLnBrk="1" hangingPunct="1"/>
            <a:r>
              <a:rPr lang="en-US" altLang="en-US" b="1"/>
              <a:t>zone - related faults may be of several types</a:t>
            </a:r>
          </a:p>
          <a:p>
            <a:pPr eaLnBrk="1" hangingPunct="1"/>
            <a:r>
              <a:rPr lang="en-US" altLang="en-US" b="1"/>
              <a:t>buried/blind faults - no surface trace</a:t>
            </a:r>
          </a:p>
        </p:txBody>
      </p:sp>
      <p:pic>
        <p:nvPicPr>
          <p:cNvPr id="177156" name="Picture 4" descr="05_0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9538"/>
            <a:ext cx="9144000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7" name="Picture 5" descr="05_08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7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8" name="Picture 6" descr="05_08b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797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7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7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7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7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77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7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77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7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7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77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77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77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77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77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EQ causes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/>
              <a:t>EQ cycle - Elastic rebound theory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stress builds up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exceeds strength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rocks snap back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vibrations = EQ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recurrence depends on rock strength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/>
              <a:t>Human induced EQs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addition of water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b="1"/>
              <a:t>reservoirs (increases pressure and lubricates fault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b="1"/>
              <a:t>fluid injection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explosions &amp; nuclear tests</a:t>
            </a:r>
          </a:p>
        </p:txBody>
      </p:sp>
      <p:pic>
        <p:nvPicPr>
          <p:cNvPr id="178180" name="Picture 4" descr="05_2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410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1" name="Picture 5" descr="05_25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82700"/>
            <a:ext cx="9144000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8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8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8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8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8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8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8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78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8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78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78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78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81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78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8382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 b="1"/>
              <a:t>Seismic activity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6002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/>
              <a:t>Identification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plot foci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date movements of soils and other features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study stress field and measure stain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/>
              <a:t>tectonic creep - constant movement (small or no EQs)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/>
              <a:t>classification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active fault zone - Holocene (10K yr)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potentially active -  Quaternary (2M yr)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inactive - no activity for 2M yr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Seismology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Measuring seismic waves</a:t>
            </a:r>
          </a:p>
          <a:p>
            <a:pPr lvl="1" eaLnBrk="1" hangingPunct="1"/>
            <a:r>
              <a:rPr lang="en-US" altLang="en-US" b="1"/>
              <a:t>seismograph</a:t>
            </a:r>
          </a:p>
          <a:p>
            <a:pPr lvl="1" eaLnBrk="1" hangingPunct="1"/>
            <a:r>
              <a:rPr lang="en-US" altLang="en-US" b="1"/>
              <a:t>seismic station</a:t>
            </a:r>
          </a:p>
          <a:p>
            <a:pPr lvl="1" eaLnBrk="1" hangingPunct="1"/>
            <a:r>
              <a:rPr lang="en-US" altLang="en-US" b="1"/>
              <a:t>seismogram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Nature">
  <a:themeElements>
    <a:clrScheme name="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Nat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-9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-96" charset="0"/>
          </a:defRPr>
        </a:defPPr>
      </a:lstStyle>
    </a:lnDef>
  </a:objectDefaults>
  <a:extraClrSchemeLst>
    <a:extraClrScheme>
      <a:clrScheme name="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"/>
      </a:majorFont>
      <a:minorFont>
        <a:latin typeface="Arial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-9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-9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2004:Templates:Presentations:Designs:Blank Presentation</Template>
  <TotalTime>2664</TotalTime>
  <Words>472</Words>
  <Application>Microsoft Macintosh PowerPoint</Application>
  <PresentationFormat>On-screen Show (4:3)</PresentationFormat>
  <Paragraphs>142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Times New Roman</vt:lpstr>
      <vt:lpstr>Wingdings</vt:lpstr>
      <vt:lpstr>Nature</vt:lpstr>
      <vt:lpstr>Blank Presentation</vt:lpstr>
      <vt:lpstr>Chapter 6: Earthquakes &amp; Related Phenomena</vt:lpstr>
      <vt:lpstr>EQ features</vt:lpstr>
      <vt:lpstr>PowerPoint Presentation</vt:lpstr>
      <vt:lpstr>Magnitude</vt:lpstr>
      <vt:lpstr>Intensity</vt:lpstr>
      <vt:lpstr>Faults</vt:lpstr>
      <vt:lpstr>EQ causes</vt:lpstr>
      <vt:lpstr>Seismic activity</vt:lpstr>
      <vt:lpstr>Seismology</vt:lpstr>
      <vt:lpstr>Seismic Waves</vt:lpstr>
      <vt:lpstr>Primary Effects of EQs</vt:lpstr>
      <vt:lpstr>Secondary effects of EQs</vt:lpstr>
      <vt:lpstr>Estimation of seismic hazard</vt:lpstr>
      <vt:lpstr>EQ forecast</vt:lpstr>
      <vt:lpstr>EQ prediction</vt:lpstr>
      <vt:lpstr>EQ hazard reduction</vt:lpstr>
    </vt:vector>
  </TitlesOfParts>
  <Company>IVCC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4 - Natural Hazards: An Overview</dc:title>
  <dc:creator>Mike Phillips</dc:creator>
  <cp:lastModifiedBy>Michael Phillips</cp:lastModifiedBy>
  <cp:revision>50</cp:revision>
  <dcterms:created xsi:type="dcterms:W3CDTF">2002-05-22T22:33:16Z</dcterms:created>
  <dcterms:modified xsi:type="dcterms:W3CDTF">2020-09-28T01:19:41Z</dcterms:modified>
</cp:coreProperties>
</file>