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5" r:id="rId19"/>
    <p:sldId id="426" r:id="rId20"/>
    <p:sldId id="427" r:id="rId21"/>
    <p:sldId id="42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641" autoAdjust="0"/>
    <p:restoredTop sz="86426" autoAdjust="0"/>
  </p:normalViewPr>
  <p:slideViewPr>
    <p:cSldViewPr>
      <p:cViewPr varScale="1">
        <p:scale>
          <a:sx n="96" d="100"/>
          <a:sy n="96" d="100"/>
        </p:scale>
        <p:origin x="1336" y="1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78" y="73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D4AC2A-04DE-4779-B71B-33A6405E7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97B1AC-3784-44CA-BA25-D4122C595F7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F707E7-F90F-48DF-9A40-295990A1D0F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53557E-7000-4106-B3B1-B192A9F256E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5F359E-5437-4045-AE87-9F3E20468326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694F52-EDB8-4F60-A77F-1A3C2D167AC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0A8BC7-2500-48A1-BB6B-EE2E30DBC4B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4B1B7-629E-4FFA-9781-FC906F7D844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23CF5A-B793-4AF4-9C97-09C0B6E565D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A581FA-6F3B-4F28-9BAC-DCAA99A98DE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2A195C-0AB6-4473-9021-038BB60CCAB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44B895-3A24-490D-B2F5-E9E894AD76F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133DDF-B855-47E8-A91D-0CB579BA01F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6CFD60-3974-44ED-80B2-6BEC18A9A200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C0D0CC-FBA9-46CB-AEE8-063B6615212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3EF5B6-D09E-486E-AA0A-33D9CDE4304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238F4B-A700-4E55-8017-CE70DE38B56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868BBE-664D-4D9C-93CC-3D3F7CD387A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C741F3-D285-4EC8-8EE8-1D03601ABFB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C3CC9C-E871-4D83-8118-362A4E113B3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F4F6A2-1CEB-4801-B892-4C161685AA3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BD6A62-B192-4617-9BFC-ECB19774F79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-96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CE0244F-C844-4403-9922-64FA5E42B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5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5073-7558-4047-8D30-05ADC3210C5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342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39BC-59C2-4E57-AB6F-90908E1BC6BA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797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CE28-13E5-47E7-AEBF-3D51D3310F9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9554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150-6C49-4B1F-885F-CFC8382315F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650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D62B-2D71-4366-840B-64E96BCBCF8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891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416C-9DA5-494D-83CA-8F5E0BC16CF3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60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1FC14-4A92-4A6A-BA40-A7D44AF952C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035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692A-1FBD-403E-AD49-7C5F0C2A24C4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5150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FFC1-D965-4FDF-8801-913CC491BA4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411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13EA-C533-49C5-BC9E-271C4568A1C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65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10E891-1426-456D-9FD3-E8D0834418B7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Chapter 9: Rivers &amp; Flooding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6564" name="Picture 1028" descr="IVCCf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91440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1"/>
              <a:t>Flood effects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primary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human injury and death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water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sediment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erosion - note bank erosion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secondary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hunger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displacement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fires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Special flooding problems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building in the path of over-land flow</a:t>
            </a:r>
          </a:p>
          <a:p>
            <a:pPr eaLnBrk="1" hangingPunct="1"/>
            <a:r>
              <a:rPr lang="en-US" altLang="en-US" b="1"/>
              <a:t>bank erosion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Damage impacted by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land use</a:t>
            </a:r>
          </a:p>
          <a:p>
            <a:pPr eaLnBrk="1" hangingPunct="1"/>
            <a:r>
              <a:rPr lang="en-US" altLang="en-US" b="1"/>
              <a:t>flood magnitude</a:t>
            </a:r>
          </a:p>
          <a:p>
            <a:pPr eaLnBrk="1" hangingPunct="1"/>
            <a:r>
              <a:rPr lang="en-US" altLang="en-US" b="1"/>
              <a:t>rate of rise</a:t>
            </a:r>
          </a:p>
          <a:p>
            <a:pPr eaLnBrk="1" hangingPunct="1"/>
            <a:r>
              <a:rPr lang="en-US" altLang="en-US" b="1"/>
              <a:t>duration</a:t>
            </a:r>
          </a:p>
          <a:p>
            <a:pPr eaLnBrk="1" hangingPunct="1"/>
            <a:r>
              <a:rPr lang="en-US" altLang="en-US" b="1"/>
              <a:t>season</a:t>
            </a:r>
          </a:p>
          <a:p>
            <a:pPr eaLnBrk="1" hangingPunct="1"/>
            <a:r>
              <a:rPr lang="en-US" altLang="en-US" b="1"/>
              <a:t>sediment load</a:t>
            </a:r>
          </a:p>
          <a:p>
            <a:pPr eaLnBrk="1" hangingPunct="1"/>
            <a:r>
              <a:rPr lang="en-US" altLang="en-US" b="1"/>
              <a:t>effectiveness of warning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Identification of flood prone areas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topography</a:t>
            </a:r>
          </a:p>
          <a:p>
            <a:pPr eaLnBrk="1" hangingPunct="1"/>
            <a:r>
              <a:rPr lang="en-US" altLang="en-US" b="1"/>
              <a:t>soils </a:t>
            </a:r>
          </a:p>
          <a:p>
            <a:pPr eaLnBrk="1" hangingPunct="1"/>
            <a:r>
              <a:rPr lang="en-US" altLang="en-US" b="1"/>
              <a:t>wetlands</a:t>
            </a:r>
          </a:p>
          <a:p>
            <a:pPr eaLnBrk="1" hangingPunct="1"/>
            <a:r>
              <a:rPr lang="en-US" altLang="en-US" b="1"/>
              <a:t>vegetation zones</a:t>
            </a:r>
          </a:p>
          <a:p>
            <a:pPr eaLnBrk="1" hangingPunct="1"/>
            <a:r>
              <a:rPr lang="en-US" altLang="en-US" b="1"/>
              <a:t>historical development</a:t>
            </a:r>
          </a:p>
          <a:p>
            <a:pPr eaLnBrk="1" hangingPunct="1"/>
            <a:r>
              <a:rPr lang="en-US" altLang="en-US" b="1"/>
              <a:t>historical floods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Measuring flood magnitude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3429000" cy="4114800"/>
          </a:xfrm>
        </p:spPr>
        <p:txBody>
          <a:bodyPr/>
          <a:lstStyle/>
          <a:p>
            <a:pPr eaLnBrk="1" hangingPunct="1"/>
            <a:r>
              <a:rPr lang="en-US" altLang="en-US" b="1"/>
              <a:t>gauging station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stage</a:t>
            </a:r>
          </a:p>
          <a:p>
            <a:pPr eaLnBrk="1" hangingPunct="1"/>
            <a:r>
              <a:rPr lang="en-US" altLang="en-US" b="1"/>
              <a:t>discharge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flow events - hydrograph</a:t>
            </a:r>
          </a:p>
        </p:txBody>
      </p:sp>
      <p:pic>
        <p:nvPicPr>
          <p:cNvPr id="76804" name="Picture 4" descr="08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5" descr="08_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0388"/>
            <a:ext cx="9144000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Flood frequency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express as ___- year flood or % chance/year</a:t>
            </a:r>
          </a:p>
          <a:p>
            <a:pPr eaLnBrk="1" hangingPunct="1"/>
            <a:r>
              <a:rPr lang="en-US" altLang="en-US" sz="2800" b="1"/>
              <a:t>R = (N+1)/M</a:t>
            </a:r>
          </a:p>
          <a:p>
            <a:pPr lvl="1" eaLnBrk="1" hangingPunct="1"/>
            <a:r>
              <a:rPr lang="en-US" altLang="en-US" sz="2400" b="1"/>
              <a:t>N = number of years of record</a:t>
            </a:r>
          </a:p>
          <a:p>
            <a:pPr lvl="1" eaLnBrk="1" hangingPunct="1"/>
            <a:r>
              <a:rPr lang="en-US" altLang="en-US" sz="2400" b="1"/>
              <a:t>M = rank of flow</a:t>
            </a:r>
          </a:p>
          <a:p>
            <a:pPr lvl="2" eaLnBrk="1" hangingPunct="1"/>
            <a:r>
              <a:rPr lang="en-US" altLang="en-US" sz="2000" b="1"/>
              <a:t>pick highest flow from each year</a:t>
            </a:r>
          </a:p>
          <a:p>
            <a:pPr lvl="2" eaLnBrk="1" hangingPunct="1"/>
            <a:r>
              <a:rPr lang="en-US" altLang="en-US" sz="2000" b="1"/>
              <a:t>all flows exceeding a given stage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recurrence interval of largest flood is always years of record + 1</a:t>
            </a:r>
          </a:p>
        </p:txBody>
      </p:sp>
      <p:pic>
        <p:nvPicPr>
          <p:cNvPr id="134148" name="Picture 4" descr="08_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2713"/>
            <a:ext cx="9144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Importance of the flood record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quality of the record</a:t>
            </a:r>
          </a:p>
          <a:p>
            <a:pPr eaLnBrk="1" hangingPunct="1"/>
            <a:r>
              <a:rPr lang="en-US" altLang="en-US" b="1"/>
              <a:t>more record = better analysis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climate change </a:t>
            </a:r>
            <a:r>
              <a:rPr lang="en-US" altLang="en-US" b="1">
                <a:sym typeface="Wingdings" panose="05000000000000000000" pitchFamily="2" charset="2"/>
              </a:rPr>
              <a:t> system change</a:t>
            </a:r>
            <a:endParaRPr lang="en-US" altLang="en-US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Urbanization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b="1"/>
              <a:t>changes flow patterns</a:t>
            </a:r>
          </a:p>
        </p:txBody>
      </p:sp>
      <p:pic>
        <p:nvPicPr>
          <p:cNvPr id="137222" name="Picture 6" descr="08_B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41300"/>
            <a:ext cx="76962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7" descr="08_B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42888"/>
            <a:ext cx="7696200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8" descr="08_Bc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42888"/>
            <a:ext cx="7696200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9" descr="08_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Urbanization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alters rainfall to runoff relationship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increases drainage density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decreases permeability and infiltration capacity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increases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increases flood stages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flashier floods</a:t>
            </a:r>
          </a:p>
        </p:txBody>
      </p:sp>
      <p:pic>
        <p:nvPicPr>
          <p:cNvPr id="340996" name="Picture 4" descr="08_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72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997" name="Picture 5" descr="08_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20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998" name="Picture 6" descr="08_3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Basics of rivers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flowing surface water within a channel</a:t>
            </a:r>
          </a:p>
          <a:p>
            <a:pPr eaLnBrk="1" hangingPunct="1"/>
            <a:r>
              <a:rPr lang="en-US" altLang="en-US" b="1"/>
              <a:t>source of water – precipitation via: </a:t>
            </a:r>
          </a:p>
          <a:p>
            <a:pPr lvl="1" eaLnBrk="1" hangingPunct="1"/>
            <a:r>
              <a:rPr lang="en-US" altLang="en-US" b="1"/>
              <a:t>overland flow</a:t>
            </a:r>
          </a:p>
          <a:p>
            <a:pPr lvl="1" eaLnBrk="1" hangingPunct="1"/>
            <a:r>
              <a:rPr lang="en-US" altLang="en-US" b="1"/>
              <a:t>groundwater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Flood prevention methods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levees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dams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channelization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retention ponds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restricts floodwaters, increases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encourages more development</a:t>
            </a:r>
          </a:p>
        </p:txBody>
      </p:sp>
      <p:pic>
        <p:nvPicPr>
          <p:cNvPr id="140292" name="Picture 4" descr="08_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3875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 descr="08_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8" descr="08_29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6" descr="08_25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37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Adjustment to flood hazard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work w/ nature</a:t>
            </a:r>
          </a:p>
          <a:p>
            <a:pPr eaLnBrk="1" hangingPunct="1"/>
            <a:r>
              <a:rPr lang="en-US" altLang="en-US" b="1"/>
              <a:t>flood proofing</a:t>
            </a:r>
          </a:p>
          <a:p>
            <a:pPr eaLnBrk="1" hangingPunct="1"/>
            <a:r>
              <a:rPr lang="en-US" altLang="en-US" b="1"/>
              <a:t>regulations</a:t>
            </a:r>
          </a:p>
          <a:p>
            <a:pPr lvl="1" eaLnBrk="1" hangingPunct="1"/>
            <a:r>
              <a:rPr lang="en-US" altLang="en-US" b="1"/>
              <a:t>flood hazard maps</a:t>
            </a:r>
          </a:p>
          <a:p>
            <a:pPr lvl="1" eaLnBrk="1" hangingPunct="1"/>
            <a:r>
              <a:rPr lang="en-US" altLang="en-US" b="1"/>
              <a:t>zoning</a:t>
            </a:r>
          </a:p>
        </p:txBody>
      </p:sp>
      <p:pic>
        <p:nvPicPr>
          <p:cNvPr id="139268" name="Picture 4" descr="08_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Basics of rivers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basin (watershed)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area drained by 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characteristics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size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drainage density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relief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infiltration capacity</a:t>
            </a:r>
          </a:p>
        </p:txBody>
      </p:sp>
      <p:pic>
        <p:nvPicPr>
          <p:cNvPr id="52228" name="Picture 1028" descr="08_07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588" y="1219200"/>
            <a:ext cx="49514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Basics of rivers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channel characteristics</a:t>
            </a:r>
          </a:p>
          <a:p>
            <a:pPr lvl="1" eaLnBrk="1" hangingPunct="1"/>
            <a:r>
              <a:rPr lang="en-US" altLang="en-US" b="1"/>
              <a:t>shape - width and depth</a:t>
            </a:r>
          </a:p>
          <a:p>
            <a:pPr lvl="1" eaLnBrk="1" hangingPunct="1"/>
            <a:r>
              <a:rPr lang="en-US" altLang="en-US" b="1"/>
              <a:t>gradient</a:t>
            </a:r>
          </a:p>
          <a:p>
            <a:pPr lvl="1" eaLnBrk="1" hangingPunct="1"/>
            <a:r>
              <a:rPr lang="en-US" altLang="en-US" b="1"/>
              <a:t>velocity</a:t>
            </a:r>
          </a:p>
          <a:p>
            <a:pPr lvl="1" eaLnBrk="1" hangingPunct="1"/>
            <a:r>
              <a:rPr lang="en-US" altLang="en-US" b="1"/>
              <a:t>discharge - volume/time</a:t>
            </a:r>
          </a:p>
          <a:p>
            <a:pPr lvl="1" eaLnBrk="1" hangingPunct="1"/>
            <a:r>
              <a:rPr lang="en-US" altLang="en-US" b="1"/>
              <a:t>pattern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Basics of rivers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sediment load</a:t>
            </a:r>
          </a:p>
          <a:p>
            <a:pPr lvl="1" eaLnBrk="1" hangingPunct="1"/>
            <a:r>
              <a:rPr lang="en-US" altLang="en-US" b="1"/>
              <a:t>suspended load</a:t>
            </a:r>
          </a:p>
          <a:p>
            <a:pPr lvl="1" eaLnBrk="1" hangingPunct="1"/>
            <a:r>
              <a:rPr lang="en-US" altLang="en-US" b="1"/>
              <a:t>bed load</a:t>
            </a:r>
          </a:p>
          <a:p>
            <a:pPr lvl="1" eaLnBrk="1" hangingPunct="1"/>
            <a:r>
              <a:rPr lang="en-US" altLang="en-US" b="1"/>
              <a:t>dissolved load</a:t>
            </a:r>
          </a:p>
          <a:p>
            <a:pPr eaLnBrk="1" hangingPunct="1"/>
            <a:r>
              <a:rPr lang="en-US" altLang="en-US" b="1"/>
              <a:t>erosion and deposition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Dynamic equilibrium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describes relationship between all of a river’s characteristics</a:t>
            </a:r>
          </a:p>
          <a:p>
            <a:pPr eaLnBrk="1" hangingPunct="1"/>
            <a:r>
              <a:rPr lang="en-US" altLang="en-US" b="1"/>
              <a:t>disturbing one disturbs all</a:t>
            </a:r>
          </a:p>
          <a:p>
            <a:pPr eaLnBrk="1" hangingPunct="1"/>
            <a:r>
              <a:rPr lang="en-US" altLang="en-US" b="1"/>
              <a:t>stream will change until a new balance is reached</a:t>
            </a:r>
          </a:p>
        </p:txBody>
      </p:sp>
      <p:pic>
        <p:nvPicPr>
          <p:cNvPr id="125965" name="Picture 13" descr="08_14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848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4" name="Picture 12" descr="08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630363"/>
            <a:ext cx="54102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Flood types: flash flood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b="1"/>
              <a:t>short intense rainfall over small area</a:t>
            </a:r>
          </a:p>
          <a:p>
            <a:pPr eaLnBrk="1" hangingPunct="1"/>
            <a:r>
              <a:rPr lang="en-US" altLang="en-US" b="1"/>
              <a:t>dam failure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dissipate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downstream</a:t>
            </a:r>
            <a:endParaRPr lang="en-US" altLang="en-US" b="1"/>
          </a:p>
        </p:txBody>
      </p:sp>
      <p:pic>
        <p:nvPicPr>
          <p:cNvPr id="60420" name="Picture 4" descr="08_1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960563"/>
            <a:ext cx="5181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Flood types: downstream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b="1"/>
              <a:t>long duration, wide spread storms</a:t>
            </a:r>
          </a:p>
          <a:p>
            <a:pPr eaLnBrk="1" hangingPunct="1"/>
            <a:r>
              <a:rPr lang="en-US" altLang="en-US" b="1"/>
              <a:t>cumulative effect of many streams</a:t>
            </a:r>
          </a:p>
          <a:p>
            <a:pPr eaLnBrk="1" hangingPunct="1"/>
            <a:r>
              <a:rPr lang="en-US" altLang="en-US" b="1"/>
              <a:t>long duration due to flood plain storage</a:t>
            </a:r>
          </a:p>
        </p:txBody>
      </p:sp>
      <p:pic>
        <p:nvPicPr>
          <p:cNvPr id="62468" name="Picture 4" descr="08_16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6629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Floodplain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7772400" cy="445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plain adjacent to river, subject to flooding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geomorphic definition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formed by migration of river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overbank deposition includes natural levees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engineering/legal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area covered by flooding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stores water –esp. wetlands</a:t>
            </a:r>
          </a:p>
        </p:txBody>
      </p:sp>
      <p:pic>
        <p:nvPicPr>
          <p:cNvPr id="128004" name="Picture 4" descr="08_05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 descr="08_05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 descr="08_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-30163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08_0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2655</TotalTime>
  <Words>401</Words>
  <Application>Microsoft Macintosh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Times New Roman</vt:lpstr>
      <vt:lpstr>Wingdings</vt:lpstr>
      <vt:lpstr>Nature</vt:lpstr>
      <vt:lpstr>Chapter 9: Rivers &amp; Flooding</vt:lpstr>
      <vt:lpstr>Basics of rivers</vt:lpstr>
      <vt:lpstr>Basics of rivers</vt:lpstr>
      <vt:lpstr>Basics of rivers</vt:lpstr>
      <vt:lpstr>Basics of rivers</vt:lpstr>
      <vt:lpstr>Dynamic equilibrium</vt:lpstr>
      <vt:lpstr>Flood types: flash flood</vt:lpstr>
      <vt:lpstr>Flood types: downstream</vt:lpstr>
      <vt:lpstr>Floodplain</vt:lpstr>
      <vt:lpstr>PowerPoint Presentation</vt:lpstr>
      <vt:lpstr>Flood effects</vt:lpstr>
      <vt:lpstr>Special flooding problems</vt:lpstr>
      <vt:lpstr>Damage impacted by</vt:lpstr>
      <vt:lpstr>Identification of flood prone areas</vt:lpstr>
      <vt:lpstr>Measuring flood magnitude</vt:lpstr>
      <vt:lpstr>Flood frequency</vt:lpstr>
      <vt:lpstr>Importance of the flood record</vt:lpstr>
      <vt:lpstr>Urbanization</vt:lpstr>
      <vt:lpstr>Urbanization</vt:lpstr>
      <vt:lpstr>Flood prevention methods</vt:lpstr>
      <vt:lpstr>Adjustment to flood hazard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4 - Natural Hazards: An Overview</dc:title>
  <dc:creator>Mike Phillips</dc:creator>
  <cp:lastModifiedBy>Michael Phillips</cp:lastModifiedBy>
  <cp:revision>50</cp:revision>
  <dcterms:created xsi:type="dcterms:W3CDTF">2002-05-22T22:33:16Z</dcterms:created>
  <dcterms:modified xsi:type="dcterms:W3CDTF">2020-09-05T18:25:39Z</dcterms:modified>
</cp:coreProperties>
</file>