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06" r:id="rId2"/>
    <p:sldId id="270" r:id="rId3"/>
    <p:sldId id="333" r:id="rId4"/>
    <p:sldId id="364" r:id="rId5"/>
    <p:sldId id="275" r:id="rId6"/>
    <p:sldId id="360" r:id="rId7"/>
    <p:sldId id="362" r:id="rId8"/>
    <p:sldId id="277" r:id="rId9"/>
    <p:sldId id="334" r:id="rId10"/>
    <p:sldId id="363" r:id="rId11"/>
    <p:sldId id="335" r:id="rId12"/>
    <p:sldId id="361" r:id="rId13"/>
    <p:sldId id="279" r:id="rId14"/>
    <p:sldId id="339" r:id="rId15"/>
    <p:sldId id="280" r:id="rId16"/>
    <p:sldId id="368" r:id="rId17"/>
    <p:sldId id="281" r:id="rId18"/>
    <p:sldId id="340" r:id="rId19"/>
    <p:sldId id="341" r:id="rId20"/>
    <p:sldId id="366" r:id="rId21"/>
    <p:sldId id="282" r:id="rId22"/>
    <p:sldId id="28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386" autoAdjust="0"/>
  </p:normalViewPr>
  <p:slideViewPr>
    <p:cSldViewPr>
      <p:cViewPr varScale="1">
        <p:scale>
          <a:sx n="89" d="100"/>
          <a:sy n="89" d="100"/>
        </p:scale>
        <p:origin x="432" y="16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10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96" charset="0"/>
              </a:defRPr>
            </a:lvl1pPr>
          </a:lstStyle>
          <a:p>
            <a:pPr>
              <a:defRPr/>
            </a:pPr>
            <a:fld id="{58427C36-B92B-4CE1-837C-F2E329393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9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1B57E-2EE7-452F-85E7-26D869A314CD}" type="slidenum">
              <a:rPr lang="en-US" smtClean="0">
                <a:latin typeface="Times New Roman" pitchFamily="112" charset="0"/>
              </a:rPr>
              <a:pPr/>
              <a:t>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5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C6757-2442-4D3B-9DED-3CBCEEA93A61}" type="slidenum">
              <a:rPr lang="en-US" smtClean="0">
                <a:latin typeface="Times New Roman" pitchFamily="112" charset="0"/>
              </a:rPr>
              <a:pPr/>
              <a:t>11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2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269B5-9544-472B-A4E9-4042E28CD5E6}" type="slidenum">
              <a:rPr lang="en-US" smtClean="0">
                <a:latin typeface="Times New Roman" pitchFamily="112" charset="0"/>
              </a:rPr>
              <a:pPr/>
              <a:t>12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ED622-F6FD-424A-9567-A355DF15BB7E}" type="slidenum">
              <a:rPr lang="en-US" smtClean="0">
                <a:latin typeface="Times New Roman" pitchFamily="112" charset="0"/>
              </a:rPr>
              <a:pPr/>
              <a:t>13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DBBCC-9465-4151-B8C0-CFD063DEB47C}" type="slidenum">
              <a:rPr lang="en-US" smtClean="0">
                <a:latin typeface="Times New Roman" pitchFamily="112" charset="0"/>
              </a:rPr>
              <a:pPr/>
              <a:t>14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4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AB49-45B0-44DF-B83D-B341872844C7}" type="slidenum">
              <a:rPr lang="en-US" smtClean="0">
                <a:latin typeface="Times New Roman" pitchFamily="112" charset="0"/>
              </a:rPr>
              <a:pPr/>
              <a:t>15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8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49980-E90D-464F-B1FB-C6F6A6CC1DA1}" type="slidenum">
              <a:rPr lang="en-US" smtClean="0">
                <a:latin typeface="Times New Roman" pitchFamily="112" charset="0"/>
              </a:rPr>
              <a:pPr/>
              <a:t>16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4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49980-E90D-464F-B1FB-C6F6A6CC1DA1}" type="slidenum">
              <a:rPr lang="en-US" smtClean="0">
                <a:latin typeface="Times New Roman" pitchFamily="112" charset="0"/>
              </a:rPr>
              <a:pPr/>
              <a:t>17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3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D244A-B65D-4EC7-88DD-65630D1BB6E0}" type="slidenum">
              <a:rPr lang="en-US" smtClean="0">
                <a:latin typeface="Times New Roman" pitchFamily="112" charset="0"/>
              </a:rPr>
              <a:pPr/>
              <a:t>18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4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D5D92-0988-4BC0-A18B-3FE5C08EA1EF}" type="slidenum">
              <a:rPr lang="en-US" smtClean="0">
                <a:latin typeface="Times New Roman" pitchFamily="112" charset="0"/>
              </a:rPr>
              <a:pPr/>
              <a:t>19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6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10F6D-8614-4137-8400-6BA975CD615B}" type="slidenum">
              <a:rPr lang="en-US" smtClean="0">
                <a:latin typeface="Times New Roman" pitchFamily="112" charset="0"/>
              </a:rPr>
              <a:pPr/>
              <a:t>2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11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5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D6857-2E29-482E-8AFA-F24AD3B00D37}" type="slidenum">
              <a:rPr lang="en-US" smtClean="0">
                <a:latin typeface="Times New Roman" pitchFamily="112" charset="0"/>
              </a:rPr>
              <a:pPr/>
              <a:t>21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09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882D4-2172-4808-9319-92E2C16F0CFE}" type="slidenum">
              <a:rPr lang="en-US" smtClean="0">
                <a:latin typeface="Times New Roman" pitchFamily="112" charset="0"/>
              </a:rPr>
              <a:pPr/>
              <a:t>22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6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B44A4-E6B2-400D-A167-25B747FAF76F}" type="slidenum">
              <a:rPr lang="en-US" smtClean="0">
                <a:latin typeface="Times New Roman" pitchFamily="112" charset="0"/>
              </a:rPr>
              <a:pPr/>
              <a:t>3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5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0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B67BC-280D-4FF4-BB27-0DE8DF5C92DA}" type="slidenum">
              <a:rPr lang="en-US" smtClean="0">
                <a:latin typeface="Times New Roman" pitchFamily="112" charset="0"/>
              </a:rPr>
              <a:pPr/>
              <a:t>5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4D99A-265C-4D59-8A20-A29026E5CE3A}" type="slidenum">
              <a:rPr lang="en-US" smtClean="0">
                <a:latin typeface="Times New Roman" pitchFamily="112" charset="0"/>
              </a:rPr>
              <a:pPr/>
              <a:t>6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7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3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210B9-523A-4516-9809-C13FF65E2E09}" type="slidenum">
              <a:rPr lang="en-US" smtClean="0">
                <a:latin typeface="Times New Roman" pitchFamily="112" charset="0"/>
              </a:rPr>
              <a:pPr/>
              <a:t>8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7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1C3EA-D078-44CC-B4C3-2B5705780515}" type="slidenum">
              <a:rPr lang="en-US" smtClean="0">
                <a:latin typeface="Times New Roman" pitchFamily="112" charset="0"/>
              </a:rPr>
              <a:pPr/>
              <a:t>9</a:t>
            </a:fld>
            <a:endParaRPr lang="en-US">
              <a:latin typeface="Times New Roman" pitchFamily="112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5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Times New Roman" pitchFamily="-96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-96" charset="0"/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4DFC-3355-4E04-A841-2038C2CAC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587-21FE-4E13-BFFA-C7D77617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211F-6E9E-421B-AFE7-8B3098C3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EC68-0AC3-4CBB-9331-4A5F96D4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7D45-62BA-4EA8-BF3E-A157225E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C675-6ED6-44A0-88CE-F236D898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7F25-AC80-4BE4-B0AE-E81B85593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3B63-B8AF-4E51-94F7-2A3CFBEC3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D3A9-2663-489F-B29E-8EBE9873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70C5-1C48-4C84-BB78-54D5D5269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C941-5FB7-4716-A0FE-4EA1470F5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54277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78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79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0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1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5428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8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5428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542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2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543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54308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09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54311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2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5431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5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5431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18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5432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1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5432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4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5432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27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5432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  <p:sp>
              <p:nvSpPr>
                <p:cNvPr id="54330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pitchFamily="-96" charset="0"/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3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-96" charset="0"/>
              </a:defRPr>
            </a:lvl1pPr>
          </a:lstStyle>
          <a:p>
            <a:pPr>
              <a:defRPr/>
            </a:pPr>
            <a:fld id="{96FA9DCB-1C09-4D6D-9737-B4A1C531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11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11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11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ia.doe.gov/emeu/international/tota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Chapter 15: Energy Resources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4" descr="15_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Petroleum and gas recovery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primary </a:t>
            </a:r>
          </a:p>
          <a:p>
            <a:pPr eaLnBrk="1" hangingPunct="1"/>
            <a:r>
              <a:rPr lang="en-US" b="1"/>
              <a:t>enhanced (secondary)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Other petroleum and gas resources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methane hydrate</a:t>
            </a:r>
          </a:p>
          <a:p>
            <a:pPr eaLnBrk="1" hangingPunct="1"/>
            <a:r>
              <a:rPr lang="en-US" b="1"/>
              <a:t>oil shale</a:t>
            </a:r>
          </a:p>
          <a:p>
            <a:pPr eaLnBrk="1" hangingPunct="1"/>
            <a:r>
              <a:rPr lang="en-US" b="1"/>
              <a:t>tar sands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733800" cy="1143000"/>
          </a:xfrm>
        </p:spPr>
        <p:txBody>
          <a:bodyPr/>
          <a:lstStyle/>
          <a:p>
            <a:pPr eaLnBrk="1" hangingPunct="1"/>
            <a:r>
              <a:rPr lang="en-US" b="1"/>
              <a:t>Nuclear fission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3886200" cy="4953000"/>
          </a:xfrm>
        </p:spPr>
        <p:txBody>
          <a:bodyPr/>
          <a:lstStyle/>
          <a:p>
            <a:pPr eaLnBrk="1" hangingPunct="1"/>
            <a:r>
              <a:rPr lang="en-US" b="1"/>
              <a:t>Uranium ore</a:t>
            </a:r>
          </a:p>
          <a:p>
            <a:pPr lvl="1" eaLnBrk="1" hangingPunct="1"/>
            <a:r>
              <a:rPr lang="en-US" b="1"/>
              <a:t>U</a:t>
            </a:r>
            <a:r>
              <a:rPr lang="en-US" b="1" baseline="30000"/>
              <a:t>238</a:t>
            </a:r>
            <a:r>
              <a:rPr lang="en-US" b="1"/>
              <a:t>: 99.3%</a:t>
            </a:r>
          </a:p>
          <a:p>
            <a:pPr lvl="1" eaLnBrk="1" hangingPunct="1"/>
            <a:r>
              <a:rPr lang="en-US" b="1"/>
              <a:t>U</a:t>
            </a:r>
            <a:r>
              <a:rPr lang="en-US" b="1" baseline="30000"/>
              <a:t>235</a:t>
            </a:r>
            <a:r>
              <a:rPr lang="en-US" b="1"/>
              <a:t>: 0.7%</a:t>
            </a:r>
          </a:p>
          <a:p>
            <a:pPr lvl="1" eaLnBrk="1" hangingPunct="1"/>
            <a:r>
              <a:rPr lang="en-US" b="1"/>
              <a:t>must enrich U</a:t>
            </a:r>
            <a:r>
              <a:rPr lang="en-US" b="1" baseline="30000"/>
              <a:t>235</a:t>
            </a:r>
            <a:endParaRPr lang="en-US" b="1"/>
          </a:p>
          <a:p>
            <a:pPr eaLnBrk="1" hangingPunct="1"/>
            <a:r>
              <a:rPr lang="en-US" b="1"/>
              <a:t>process - split atomic nulcei</a:t>
            </a:r>
          </a:p>
          <a:p>
            <a:pPr lvl="1" eaLnBrk="1" hangingPunct="1"/>
            <a:r>
              <a:rPr lang="en-US" b="1"/>
              <a:t>burning reactor</a:t>
            </a:r>
          </a:p>
          <a:p>
            <a:pPr lvl="1" eaLnBrk="1" hangingPunct="1"/>
            <a:r>
              <a:rPr lang="en-US" b="1"/>
              <a:t>breeder reactor</a:t>
            </a:r>
          </a:p>
        </p:txBody>
      </p:sp>
      <p:pic>
        <p:nvPicPr>
          <p:cNvPr id="33796" name="Picture 4" descr="15_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537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15_21b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07975"/>
            <a:ext cx="76962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Fusion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4H </a:t>
            </a:r>
            <a:r>
              <a:rPr lang="en-US" b="1">
                <a:sym typeface="Wingdings" pitchFamily="112" charset="2"/>
              </a:rPr>
              <a:t></a:t>
            </a:r>
            <a:r>
              <a:rPr lang="en-US" b="1"/>
              <a:t> 1He (sun)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benefits</a:t>
            </a:r>
          </a:p>
          <a:p>
            <a:pPr lvl="1" eaLnBrk="1" hangingPunct="1"/>
            <a:r>
              <a:rPr lang="en-US" b="1"/>
              <a:t>high energy</a:t>
            </a:r>
          </a:p>
          <a:p>
            <a:pPr lvl="1" eaLnBrk="1" hangingPunct="1"/>
            <a:r>
              <a:rPr lang="en-US" b="1"/>
              <a:t>low waste</a:t>
            </a:r>
          </a:p>
          <a:p>
            <a:pPr eaLnBrk="1" hangingPunct="1"/>
            <a:r>
              <a:rPr lang="en-US" b="1"/>
              <a:t>problem</a:t>
            </a:r>
          </a:p>
          <a:p>
            <a:pPr lvl="1" eaLnBrk="1" hangingPunct="1"/>
            <a:r>
              <a:rPr lang="en-US" b="1"/>
              <a:t>hard to contain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Geothermal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geology</a:t>
            </a:r>
          </a:p>
          <a:p>
            <a:pPr lvl="1" eaLnBrk="1" hangingPunct="1"/>
            <a:r>
              <a:rPr lang="en-US" b="1"/>
              <a:t>high geothermal gradients</a:t>
            </a:r>
          </a:p>
          <a:p>
            <a:pPr lvl="1" eaLnBrk="1" hangingPunct="1"/>
            <a:r>
              <a:rPr lang="en-US" b="1"/>
              <a:t>hot springs and geysers</a:t>
            </a:r>
          </a:p>
          <a:p>
            <a:pPr lvl="1" eaLnBrk="1" hangingPunct="1"/>
            <a:r>
              <a:rPr lang="en-US" b="1"/>
              <a:t>hydrothermal convection systems</a:t>
            </a:r>
          </a:p>
          <a:p>
            <a:pPr eaLnBrk="1" hangingPunct="1"/>
            <a:r>
              <a:rPr lang="en-US" b="1"/>
              <a:t>environmental impact</a:t>
            </a:r>
          </a:p>
          <a:p>
            <a:pPr lvl="1" eaLnBrk="1" hangingPunct="1"/>
            <a:r>
              <a:rPr lang="en-US" b="1"/>
              <a:t>may deplete system</a:t>
            </a:r>
          </a:p>
          <a:p>
            <a:pPr lvl="1" eaLnBrk="1" hangingPunct="1"/>
            <a:r>
              <a:rPr lang="en-US" b="1"/>
              <a:t>may be stinky &amp; noisy</a:t>
            </a:r>
          </a:p>
        </p:txBody>
      </p:sp>
      <p:pic>
        <p:nvPicPr>
          <p:cNvPr id="46084" name="Picture 4" descr="15_25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9144000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15_25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46063"/>
            <a:ext cx="7162800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15_2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36538"/>
            <a:ext cx="8001000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15_28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Renewable energy sources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b="1" dirty="0"/>
              <a:t>solar</a:t>
            </a:r>
          </a:p>
          <a:p>
            <a:pPr eaLnBrk="1" hangingPunct="1"/>
            <a:r>
              <a:rPr lang="en-US" b="1" dirty="0"/>
              <a:t>hydro</a:t>
            </a:r>
          </a:p>
          <a:p>
            <a:pPr eaLnBrk="1" hangingPunct="1"/>
            <a:r>
              <a:rPr lang="en-US" b="1" dirty="0"/>
              <a:t>wind</a:t>
            </a:r>
          </a:p>
          <a:p>
            <a:pPr eaLnBrk="1" hangingPunct="1"/>
            <a:r>
              <a:rPr lang="en-US" b="1" dirty="0"/>
              <a:t>biomass</a:t>
            </a:r>
          </a:p>
        </p:txBody>
      </p:sp>
      <p:pic>
        <p:nvPicPr>
          <p:cNvPr id="5" name="Picture 4" descr="15_21al">
            <a:extLst>
              <a:ext uri="{FF2B5EF4-FFF2-40B4-BE49-F238E27FC236}">
                <a16:creationId xmlns:a16="http://schemas.microsoft.com/office/drawing/2014/main" id="{CE94C20D-FEFD-254F-AF93-7D4D7683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057" y="2052849"/>
            <a:ext cx="6253943" cy="41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4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Renewable energy sources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b="1"/>
              <a:t>solar</a:t>
            </a:r>
          </a:p>
          <a:p>
            <a:pPr lvl="1" eaLnBrk="1" hangingPunct="1"/>
            <a:r>
              <a:rPr lang="en-US" b="1"/>
              <a:t>direct heat</a:t>
            </a:r>
          </a:p>
          <a:p>
            <a:pPr lvl="1" eaLnBrk="1" hangingPunct="1"/>
            <a:r>
              <a:rPr lang="en-US" b="1"/>
              <a:t>electricity generation</a:t>
            </a:r>
          </a:p>
          <a:p>
            <a:pPr lvl="2" eaLnBrk="1" hangingPunct="1"/>
            <a:r>
              <a:rPr lang="en-US" b="1"/>
              <a:t>turbine</a:t>
            </a:r>
          </a:p>
          <a:p>
            <a:pPr lvl="2" eaLnBrk="1" hangingPunct="1"/>
            <a:r>
              <a:rPr lang="en-US" b="1"/>
              <a:t>photovoltaic</a:t>
            </a:r>
          </a:p>
          <a:p>
            <a:pPr lvl="1" eaLnBrk="1" hangingPunct="1"/>
            <a:r>
              <a:rPr lang="en-US" b="1"/>
              <a:t>passive</a:t>
            </a:r>
          </a:p>
        </p:txBody>
      </p:sp>
      <p:pic>
        <p:nvPicPr>
          <p:cNvPr id="48132" name="Picture 4" descr="15_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93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Renewable energy sources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/>
              <a:t>water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/>
              <a:t>types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/>
              <a:t>hydroelectric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/>
              <a:t>run-of-river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/>
              <a:t>pump storage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/>
              <a:t>tidal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/>
              <a:t>impact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/>
              <a:t>impede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/>
              <a:t>flooding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Renewable energy sources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b="1"/>
              <a:t>wind power</a:t>
            </a:r>
          </a:p>
          <a:p>
            <a:pPr eaLnBrk="1" hangingPunct="1"/>
            <a:r>
              <a:rPr lang="en-US" b="1"/>
              <a:t>biomass</a:t>
            </a:r>
          </a:p>
          <a:p>
            <a:pPr lvl="1" eaLnBrk="1" hangingPunct="1"/>
            <a:r>
              <a:rPr lang="en-US" b="1"/>
              <a:t>trees</a:t>
            </a:r>
          </a:p>
          <a:p>
            <a:pPr lvl="1" eaLnBrk="1" hangingPunct="1"/>
            <a:r>
              <a:rPr lang="en-US" b="1"/>
              <a:t>dung</a:t>
            </a:r>
          </a:p>
          <a:p>
            <a:pPr lvl="1" eaLnBrk="1" hangingPunct="1"/>
            <a:r>
              <a:rPr lang="en-US" b="1"/>
              <a:t>ethanol</a:t>
            </a:r>
          </a:p>
          <a:p>
            <a:pPr lvl="1" eaLnBrk="1" hangingPunct="1"/>
            <a:r>
              <a:rPr lang="en-US" b="1"/>
              <a:t>biodeisel</a:t>
            </a:r>
          </a:p>
        </p:txBody>
      </p:sp>
      <p:pic>
        <p:nvPicPr>
          <p:cNvPr id="39940" name="Picture 4" descr="15_32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60960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quaternary_2004_lr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524000"/>
            <a:ext cx="6096000" cy="788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Resources and reserves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b="1" dirty="0"/>
              <a:t>potentially useful materials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identified</a:t>
            </a:r>
          </a:p>
          <a:p>
            <a:pPr eaLnBrk="1" hangingPunct="1"/>
            <a:r>
              <a:rPr lang="en-US" b="1" dirty="0"/>
              <a:t>useable</a:t>
            </a:r>
          </a:p>
          <a:p>
            <a:pPr eaLnBrk="1" hangingPunct="1"/>
            <a:r>
              <a:rPr lang="en-US" b="1" dirty="0"/>
              <a:t>legally retrievable</a:t>
            </a:r>
          </a:p>
          <a:p>
            <a:pPr eaLnBrk="1" hangingPunct="1"/>
            <a:r>
              <a:rPr lang="en-US" b="1" dirty="0"/>
              <a:t>economically viable</a:t>
            </a:r>
          </a:p>
        </p:txBody>
      </p:sp>
      <p:pic>
        <p:nvPicPr>
          <p:cNvPr id="7172" name="Picture 4" descr="14_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899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b="1"/>
              <a:t>hydrogen fuel cell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581400" cy="4648200"/>
          </a:xfrm>
        </p:spPr>
        <p:txBody>
          <a:bodyPr/>
          <a:lstStyle/>
          <a:p>
            <a:pPr eaLnBrk="1" hangingPunct="1"/>
            <a:r>
              <a:rPr lang="en-US" b="1"/>
              <a:t>“burns” hydrogen to produce water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must use energy to produce hydrogen</a:t>
            </a:r>
          </a:p>
        </p:txBody>
      </p:sp>
      <p:pic>
        <p:nvPicPr>
          <p:cNvPr id="40964" name="Picture 4" descr="15_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303338"/>
            <a:ext cx="57912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reduced energy use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conservation</a:t>
            </a:r>
          </a:p>
          <a:p>
            <a:pPr eaLnBrk="1" hangingPunct="1"/>
            <a:r>
              <a:rPr lang="en-US" b="1"/>
              <a:t>cogeneration - use of waste heat</a:t>
            </a:r>
          </a:p>
          <a:p>
            <a:pPr eaLnBrk="1" hangingPunct="1"/>
            <a:r>
              <a:rPr lang="en-US" b="1"/>
              <a:t>efficiency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energy policy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production</a:t>
            </a:r>
          </a:p>
          <a:p>
            <a:pPr eaLnBrk="1" hangingPunct="1"/>
            <a:r>
              <a:rPr lang="en-US" b="1"/>
              <a:t>consumption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sources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energy consumption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U.S.</a:t>
            </a:r>
          </a:p>
          <a:p>
            <a:pPr eaLnBrk="1" hangingPunct="1"/>
            <a:r>
              <a:rPr lang="en-US" b="1"/>
              <a:t>World</a:t>
            </a:r>
          </a:p>
          <a:p>
            <a:pPr eaLnBrk="1" hangingPunct="1"/>
            <a:endParaRPr lang="en-US" sz="2800" b="1">
              <a:hlinkClick r:id="rId4"/>
            </a:endParaRPr>
          </a:p>
          <a:p>
            <a:pPr eaLnBrk="1" hangingPunct="1"/>
            <a:r>
              <a:rPr lang="en-US" sz="2800" b="1">
                <a:hlinkClick r:id="rId4"/>
              </a:rPr>
              <a:t>http://www.eia.doe.gov/emeu/international/total.html</a:t>
            </a:r>
            <a:endParaRPr lang="en-US" b="1"/>
          </a:p>
        </p:txBody>
      </p:sp>
      <p:pic>
        <p:nvPicPr>
          <p:cNvPr id="125956" name="Picture 4" descr="15_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65275"/>
            <a:ext cx="9144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 descr="15_0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77975"/>
            <a:ext cx="67056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15_03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4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15_21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n-US" b="1"/>
              <a:t>Coal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eaLnBrk="1" hangingPunct="1"/>
            <a:r>
              <a:rPr lang="en-US" b="1"/>
              <a:t>Coal forming process</a:t>
            </a:r>
          </a:p>
          <a:p>
            <a:pPr lvl="1" eaLnBrk="1" hangingPunct="1"/>
            <a:r>
              <a:rPr lang="en-US" b="1"/>
              <a:t>plant material deposited in low oxygen environment</a:t>
            </a:r>
          </a:p>
        </p:txBody>
      </p:sp>
      <p:pic>
        <p:nvPicPr>
          <p:cNvPr id="35844" name="Picture 4" descr="15_05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15_05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22475"/>
            <a:ext cx="9144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15_05c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733800" cy="1143000"/>
          </a:xfrm>
        </p:spPr>
        <p:txBody>
          <a:bodyPr/>
          <a:lstStyle/>
          <a:p>
            <a:pPr eaLnBrk="1" hangingPunct="1"/>
            <a:r>
              <a:rPr lang="en-US" b="1"/>
              <a:t>Coal 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3429000" cy="3886200"/>
          </a:xfrm>
        </p:spPr>
        <p:txBody>
          <a:bodyPr/>
          <a:lstStyle/>
          <a:p>
            <a:pPr eaLnBrk="1" hangingPunct="1"/>
            <a:r>
              <a:rPr lang="en-US" b="1"/>
              <a:t>Lignite</a:t>
            </a:r>
          </a:p>
          <a:p>
            <a:pPr eaLnBrk="1" hangingPunct="1"/>
            <a:r>
              <a:rPr lang="en-US" b="1"/>
              <a:t>Subbituminous</a:t>
            </a:r>
          </a:p>
          <a:p>
            <a:pPr eaLnBrk="1" hangingPunct="1"/>
            <a:r>
              <a:rPr lang="en-US" b="1"/>
              <a:t>Bituminous</a:t>
            </a:r>
          </a:p>
          <a:p>
            <a:pPr eaLnBrk="1" hangingPunct="1"/>
            <a:r>
              <a:rPr lang="en-US" b="1"/>
              <a:t>Anthracite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b="1"/>
              <a:t>Heat content</a:t>
            </a:r>
          </a:p>
          <a:p>
            <a:pPr eaLnBrk="1" hangingPunct="1"/>
            <a:r>
              <a:rPr lang="en-US" b="1"/>
              <a:t>Sulfur content</a:t>
            </a:r>
          </a:p>
          <a:p>
            <a:pPr lvl="1" eaLnBrk="1" hangingPunct="1"/>
            <a:r>
              <a:rPr lang="en-US" b="1"/>
              <a:t>low 0-1%</a:t>
            </a:r>
          </a:p>
          <a:p>
            <a:pPr lvl="1" eaLnBrk="1" hangingPunct="1"/>
            <a:r>
              <a:rPr lang="en-US" b="1"/>
              <a:t>med 1-3%</a:t>
            </a:r>
          </a:p>
          <a:p>
            <a:pPr lvl="1" eaLnBrk="1" hangingPunct="1"/>
            <a:r>
              <a:rPr lang="en-US" b="1"/>
              <a:t>high &gt;3%</a:t>
            </a:r>
          </a:p>
        </p:txBody>
      </p:sp>
      <p:pic>
        <p:nvPicPr>
          <p:cNvPr id="262149" name="Picture 5" descr="15_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609600"/>
            <a:ext cx="5238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0" name="Picture 5" descr="15_07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0" name="Picture 6" descr="15_07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4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1" name="Picture 7" descr="15_T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391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b="1"/>
              <a:t>Oil and Gas 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natural gas (methane)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biological decomposition of organic material in a no oxygen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thermal decomposition of organic material in a no oxygen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petroleum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thermal decomposition of organic material in a no oxygen environment (must be just right temp and pressure)</a:t>
            </a:r>
          </a:p>
        </p:txBody>
      </p:sp>
      <p:pic>
        <p:nvPicPr>
          <p:cNvPr id="39940" name="Picture 4" descr="15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b="1"/>
              <a:t>Petroleum and gas fields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200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source rock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organic-rich oceanic deposits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shale &amp; limestone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reservoir rock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cap rock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trap structure</a:t>
            </a:r>
          </a:p>
        </p:txBody>
      </p:sp>
      <p:pic>
        <p:nvPicPr>
          <p:cNvPr id="129028" name="Picture 4" descr="15_12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579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15_12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57912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15_12c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57912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6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Designs\Post Modern.pot</Template>
  <TotalTime>1719</TotalTime>
  <Words>314</Words>
  <Application>Microsoft Macintosh PowerPoint</Application>
  <PresentationFormat>On-screen Show (4:3)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Times New Roman</vt:lpstr>
      <vt:lpstr>Wingdings</vt:lpstr>
      <vt:lpstr>Post Modern</vt:lpstr>
      <vt:lpstr>Chapter 15: Energy Resources</vt:lpstr>
      <vt:lpstr>Resources and reserves</vt:lpstr>
      <vt:lpstr>energy consumption</vt:lpstr>
      <vt:lpstr>PowerPoint Presentation</vt:lpstr>
      <vt:lpstr>Coal</vt:lpstr>
      <vt:lpstr>Coal classification</vt:lpstr>
      <vt:lpstr>PowerPoint Presentation</vt:lpstr>
      <vt:lpstr>Oil and Gas Formation</vt:lpstr>
      <vt:lpstr>Petroleum and gas fields</vt:lpstr>
      <vt:lpstr>PowerPoint Presentation</vt:lpstr>
      <vt:lpstr>Petroleum and gas recovery</vt:lpstr>
      <vt:lpstr>Other petroleum and gas resources</vt:lpstr>
      <vt:lpstr>Nuclear fission</vt:lpstr>
      <vt:lpstr>Fusion</vt:lpstr>
      <vt:lpstr>Geothermal</vt:lpstr>
      <vt:lpstr>Renewable energy sources</vt:lpstr>
      <vt:lpstr>Renewable energy sources</vt:lpstr>
      <vt:lpstr>Renewable energy sources</vt:lpstr>
      <vt:lpstr>Renewable energy sources</vt:lpstr>
      <vt:lpstr>hydrogen fuel cell</vt:lpstr>
      <vt:lpstr>reduced energy use</vt:lpstr>
      <vt:lpstr>energy policy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Water: Process, Supply, &amp; Use</dc:title>
  <dc:creator>Mike Phillips</dc:creator>
  <cp:lastModifiedBy>Michael Phillips</cp:lastModifiedBy>
  <cp:revision>56</cp:revision>
  <dcterms:created xsi:type="dcterms:W3CDTF">2002-05-30T21:22:19Z</dcterms:created>
  <dcterms:modified xsi:type="dcterms:W3CDTF">2020-10-22T22:01:47Z</dcterms:modified>
</cp:coreProperties>
</file>