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304" r:id="rId2"/>
    <p:sldId id="359" r:id="rId3"/>
    <p:sldId id="271" r:id="rId4"/>
    <p:sldId id="270" r:id="rId5"/>
    <p:sldId id="368" r:id="rId6"/>
    <p:sldId id="369" r:id="rId7"/>
    <p:sldId id="367" r:id="rId8"/>
    <p:sldId id="273" r:id="rId9"/>
    <p:sldId id="276" r:id="rId10"/>
    <p:sldId id="259" r:id="rId11"/>
    <p:sldId id="265" r:id="rId12"/>
    <p:sldId id="257" r:id="rId13"/>
    <p:sldId id="258" r:id="rId14"/>
    <p:sldId id="260" r:id="rId15"/>
    <p:sldId id="261" r:id="rId16"/>
    <p:sldId id="262" r:id="rId17"/>
    <p:sldId id="263" r:id="rId18"/>
    <p:sldId id="337" r:id="rId19"/>
    <p:sldId id="278" r:id="rId20"/>
    <p:sldId id="338" r:id="rId21"/>
    <p:sldId id="331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2" autoAdjust="0"/>
    <p:restoredTop sz="86385" autoAdjust="0"/>
  </p:normalViewPr>
  <p:slideViewPr>
    <p:cSldViewPr>
      <p:cViewPr>
        <p:scale>
          <a:sx n="80" d="100"/>
          <a:sy n="80" d="100"/>
        </p:scale>
        <p:origin x="552" y="528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-8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fld id="{58427C36-B92B-4CE1-837C-F2E329393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72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834C3-2D68-4E07-B722-2EA4F0BD3787}" type="slidenum">
              <a:rPr lang="en-US" smtClean="0">
                <a:latin typeface="Times New Roman" pitchFamily="112" charset="0"/>
              </a:rPr>
              <a:pPr/>
              <a:t>1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77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398CC6-B277-B944-B8E1-BE86455F8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DC806-555D-C949-9881-A2D09969804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B2AB29F-3F1B-2A4A-998A-22147AF7E4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2B89520-1D77-9C46-9B12-39370B0E0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416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B2472E-AA1B-5B4A-8CB7-CAD58FA9C8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3B744-6D8E-B64B-B12C-2D71A096D06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38E72E7-DE8A-8B40-8087-C2C2E37769B7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66442C9-93FD-3540-9BDF-8717C95799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506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B2F5BA-0B0B-294C-86AB-4527DBD6E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5C442-37A9-9C44-86E1-E789E547ACC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2066C796-0C4C-3749-8CCF-EFBCA635D2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1CFBDBC-CC9E-364C-8E20-355E5FB6D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80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13C28E-5282-554F-9C8E-42F47F7A8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F9C93-F94F-C847-835A-C134CF873B8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4AF9731-1A70-A44D-8E61-596F71F0F4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2514157-3F83-8E4B-812E-5A477AD07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176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67F1A0-8C17-D445-972F-7EDB18D9B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B328C-E2F6-8E4C-8A3D-E56F4FAB58E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93F7E40-2809-2142-8908-228BB0BD45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38CB509-4F6F-CC41-ADA3-ECB1C197B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741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ED966E-7C5F-8542-8019-ABDFC6631B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0EFE4-62AC-2D4C-9E46-20A7A86FEC9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D37A52F-BD70-C74F-99E8-30679A298B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903F84E-C6B7-2A44-B1F3-400D07C0C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183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9FF1D1-938F-5E40-B9B2-D4E086E34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F7DC2-2B8C-3149-98A4-D64947A5FF0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F4B1C90-DD7C-C24D-8CFA-029D0787C1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B076658-2229-D848-ACA8-145C5980D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197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E27E31-BD0D-BE49-9CB3-67057A9E4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AA4FB-A414-7545-A7E6-CFA74D4D02C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4DABF07-229C-D543-A684-61777C9C77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8E15803-FB42-BB4F-B135-8D75E6669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801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3F090-36C3-495E-98CE-E7C0908E9CED}" type="slidenum">
              <a:rPr lang="en-US" smtClean="0">
                <a:latin typeface="Times New Roman" pitchFamily="112" charset="0"/>
              </a:rPr>
              <a:pPr/>
              <a:t>18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42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15633-3686-419C-8769-09B95FE21460}" type="slidenum">
              <a:rPr lang="en-US" smtClean="0">
                <a:latin typeface="Times New Roman" pitchFamily="112" charset="0"/>
              </a:rPr>
              <a:pPr/>
              <a:t>19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2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DECC2-F0FE-4E19-A591-9BCF4FE3F7F1}" type="slidenum">
              <a:rPr lang="en-US" smtClean="0">
                <a:latin typeface="Times New Roman" pitchFamily="112" charset="0"/>
              </a:rPr>
              <a:pPr/>
              <a:t>2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14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A0D51-BA10-4F93-B33D-94E3716438D2}" type="slidenum">
              <a:rPr lang="en-US" smtClean="0">
                <a:latin typeface="Times New Roman" pitchFamily="112" charset="0"/>
              </a:rPr>
              <a:pPr/>
              <a:t>20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50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82D35-7DAF-4963-9592-B975ACE15441}" type="slidenum">
              <a:rPr lang="en-US" smtClean="0">
                <a:latin typeface="Times New Roman" pitchFamily="112" charset="0"/>
              </a:rPr>
              <a:pPr/>
              <a:t>21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8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D632-1E55-4461-964D-A31BE8CBEA9F}" type="slidenum">
              <a:rPr lang="en-US" smtClean="0">
                <a:latin typeface="Times New Roman" pitchFamily="112" charset="0"/>
              </a:rPr>
              <a:pPr/>
              <a:t>3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9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10F6D-8614-4137-8400-6BA975CD615B}" type="slidenum">
              <a:rPr lang="en-US" smtClean="0">
                <a:latin typeface="Times New Roman" pitchFamily="112" charset="0"/>
              </a:rPr>
              <a:pPr/>
              <a:t>4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1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9E9C2-3F4C-4C24-A0B8-58D9AE8C1A2A}" type="slidenum">
              <a:rPr lang="en-US" smtClean="0">
                <a:latin typeface="Times New Roman" pitchFamily="112" charset="0"/>
              </a:rPr>
              <a:pPr/>
              <a:t>5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9E9C2-3F4C-4C24-A0B8-58D9AE8C1A2A}" type="slidenum">
              <a:rPr lang="en-US" smtClean="0">
                <a:latin typeface="Times New Roman" pitchFamily="112" charset="0"/>
              </a:rPr>
              <a:pPr/>
              <a:t>6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0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3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9E9C2-3F4C-4C24-A0B8-58D9AE8C1A2A}" type="slidenum">
              <a:rPr lang="en-US" smtClean="0">
                <a:latin typeface="Times New Roman" pitchFamily="112" charset="0"/>
              </a:rPr>
              <a:pPr/>
              <a:t>8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68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308AE-EDEF-4CC9-A11A-D2F9C03A13FA}" type="slidenum">
              <a:rPr lang="en-US" smtClean="0">
                <a:latin typeface="Times New Roman" pitchFamily="112" charset="0"/>
              </a:rPr>
              <a:pPr/>
              <a:t>9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9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3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53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4DFC-3355-4E04-A841-2038C2CAC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85587-21FE-4E13-BFFA-C7D77617F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7211F-6E9E-421B-AFE7-8B3098C38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3EC68-0AC3-4CBB-9331-4A5F96D4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47D45-62BA-4EA8-BF3E-A157225EB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C675-6ED6-44A0-88CE-F236D8987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7F25-AC80-4BE4-B0AE-E81B85593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3B63-B8AF-4E51-94F7-2A3CFBEC3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D3A9-2663-489F-B29E-8EBE98733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A70C5-1C48-4C84-BB78-54D5D5269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C941-5FB7-4716-A0FE-4EA1470F5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54277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78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79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0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1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5428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4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6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7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5428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2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3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5429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9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5430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4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5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54308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9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54311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12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5431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15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5431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18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5432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21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5432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24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5432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27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5432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30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33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3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3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fld id="{96FA9DCB-1C09-4D6D-9737-B4A1C5316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1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11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11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Impact of Resource Use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b="1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AFA091-62BB-6947-B336-DE6A295A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Mining Methods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2B7634F-E1C9-F443-85A2-E254EF2D6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198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longwall</a:t>
            </a:r>
            <a:endParaRPr lang="en-US" altLang="en-US"/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F7BAB398-7DBE-A342-B566-323BF031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29718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>
            <a:extLst>
              <a:ext uri="{FF2B5EF4-FFF2-40B4-BE49-F238E27FC236}">
                <a16:creationId xmlns:a16="http://schemas.microsoft.com/office/drawing/2014/main" id="{20858A7F-A2DC-D74B-970F-864EDED4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59436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>
            <a:extLst>
              <a:ext uri="{FF2B5EF4-FFF2-40B4-BE49-F238E27FC236}">
                <a16:creationId xmlns:a16="http://schemas.microsoft.com/office/drawing/2014/main" id="{BD852045-A7B7-B641-A3F1-64CDD0D7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19300"/>
            <a:ext cx="29718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F9EC177B-7839-194A-9852-0E18D3DA8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Mining Methods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0CC36E64-C720-664C-987A-D14272579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6219825"/>
            <a:ext cx="160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room &amp; pillar</a:t>
            </a:r>
            <a:endParaRPr lang="en-US" alt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3617AD0D-F5D5-BF48-9143-3E9A024A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6219825"/>
            <a:ext cx="264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modified room &amp; pillar</a:t>
            </a:r>
            <a:endParaRPr lang="en-US" altLang="en-US"/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CBC3B27B-BCAB-2648-B8FC-56D93174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6172200"/>
            <a:ext cx="2301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room &amp; pillar panel</a:t>
            </a:r>
            <a:endParaRPr lang="en-US" altLang="en-US"/>
          </a:p>
        </p:txBody>
      </p:sp>
      <p:pic>
        <p:nvPicPr>
          <p:cNvPr id="21514" name="Picture 10">
            <a:extLst>
              <a:ext uri="{FF2B5EF4-FFF2-40B4-BE49-F238E27FC236}">
                <a16:creationId xmlns:a16="http://schemas.microsoft.com/office/drawing/2014/main" id="{E529B667-3A17-A846-85BE-78DD29A0F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2984500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322388B6-D881-F240-9799-370BAEC03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9718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1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5B24CCC-7F1F-6E4C-A3ED-ECFDC2111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43600" y="609600"/>
            <a:ext cx="3200400" cy="1143000"/>
          </a:xfrm>
        </p:spPr>
        <p:txBody>
          <a:bodyPr/>
          <a:lstStyle/>
          <a:p>
            <a:r>
              <a:rPr lang="en-US" altLang="en-US" b="1" dirty="0"/>
              <a:t>Herrin Coal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48440DA9-1E10-7C4B-A86B-EB3C3F1D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02456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EDB49CE6-2829-8740-A397-CFC88BACC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527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1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4E3D0B-95FB-1C40-A8E5-F8D09E843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7400" y="609600"/>
            <a:ext cx="3124200" cy="1143000"/>
          </a:xfrm>
        </p:spPr>
        <p:txBody>
          <a:bodyPr/>
          <a:lstStyle/>
          <a:p>
            <a:r>
              <a:rPr lang="en-US" altLang="en-US" b="1" dirty="0"/>
              <a:t>Colchester Coal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23EC07C1-0725-E945-9050-8D68B8CFE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527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E31885ED-1B5E-954B-B899-338AD267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9959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4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5432A53-5D66-F341-87E5-3EC8B25EC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DB40980-D600-8D45-83F0-899CB45FD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B34E145F-9A49-224B-8DA6-ABFBC3206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338"/>
            <a:ext cx="7162800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6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2799ADA-34DE-7640-80EE-AD8CECC9A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211414D-8271-3446-8083-E57A22131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B71A2D6C-F2CC-BF4B-940F-9DF02C8F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0"/>
            <a:ext cx="6370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1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D73B8D2-493C-3642-8A67-D141CC69B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EFEA8BA-A893-8C4E-B825-76AC65602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3A4A97F7-8DFE-3642-915D-027C6BF2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0"/>
            <a:ext cx="6775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2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5974C0C-F847-364B-A9E3-6F2A056D9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59464A5-A5EE-F24B-AC38-D6D35111F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8D319E71-D5C4-104D-9DF0-EBE0B034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2425"/>
            <a:ext cx="664845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5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15400" cy="1143000"/>
          </a:xfrm>
        </p:spPr>
        <p:txBody>
          <a:bodyPr/>
          <a:lstStyle/>
          <a:p>
            <a:pPr eaLnBrk="1" hangingPunct="1"/>
            <a:r>
              <a:rPr lang="en-US" b="1" dirty="0"/>
              <a:t>Impact of petroleum and gas exploration and development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roads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drilling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old - straight down, multiple 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new - multi directional, one site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wastewater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spills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refining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energy use</a:t>
            </a:r>
            <a:endParaRPr lang="en-US" sz="2800" b="1" dirty="0"/>
          </a:p>
        </p:txBody>
      </p:sp>
      <p:pic>
        <p:nvPicPr>
          <p:cNvPr id="134148" name="Picture 4" descr="15_15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9238"/>
            <a:ext cx="8458200" cy="66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727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b="1" dirty="0"/>
              <a:t>Acid deposition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/>
              <a:t>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burning fossil fuels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SOx &amp; NOx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effect - damage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vegetation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water ecosystems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human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solutions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buffer lakes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clean emissions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clean fuel</a:t>
            </a:r>
          </a:p>
        </p:txBody>
      </p:sp>
      <p:pic>
        <p:nvPicPr>
          <p:cNvPr id="41989" name="Picture 5" descr="15_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87338"/>
            <a:ext cx="7239000" cy="65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15_1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92100"/>
            <a:ext cx="84582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15_1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1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Depletion of resource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non-renewable (on human scale)</a:t>
            </a:r>
          </a:p>
          <a:p>
            <a:pPr eaLnBrk="1" hangingPunct="1"/>
            <a:r>
              <a:rPr lang="en-US" b="1"/>
              <a:t>often occur in small localized bodies</a:t>
            </a:r>
          </a:p>
          <a:p>
            <a:pPr eaLnBrk="1" hangingPunct="1"/>
            <a:r>
              <a:rPr lang="en-US" b="1"/>
              <a:t>not evenly distributed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85800"/>
          </a:xfrm>
        </p:spPr>
        <p:txBody>
          <a:bodyPr/>
          <a:lstStyle/>
          <a:p>
            <a:pPr eaLnBrk="1" hangingPunct="1"/>
            <a:r>
              <a:rPr lang="en-US" b="1"/>
              <a:t>Fission: environmental effects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z="2800" b="1" dirty="0"/>
              <a:t>problems</a:t>
            </a:r>
          </a:p>
          <a:p>
            <a:pPr lvl="1" eaLnBrk="1" hangingPunct="1"/>
            <a:r>
              <a:rPr lang="en-US" sz="2400" b="1" dirty="0"/>
              <a:t>highly toxic (some)</a:t>
            </a:r>
          </a:p>
          <a:p>
            <a:pPr lvl="1" eaLnBrk="1" hangingPunct="1"/>
            <a:r>
              <a:rPr lang="en-US" sz="2400" b="1" dirty="0"/>
              <a:t>difficult to contain (some)</a:t>
            </a:r>
          </a:p>
          <a:p>
            <a:pPr lvl="1" eaLnBrk="1" hangingPunct="1"/>
            <a:r>
              <a:rPr lang="en-US" sz="2400" b="1" dirty="0"/>
              <a:t>long-lived (some)</a:t>
            </a:r>
          </a:p>
          <a:p>
            <a:pPr lvl="1" eaLnBrk="1" hangingPunct="1"/>
            <a:r>
              <a:rPr lang="en-US" sz="2400" b="1" dirty="0"/>
              <a:t>bad publicity (bombs)</a:t>
            </a:r>
          </a:p>
          <a:p>
            <a:pPr lvl="1" eaLnBrk="1" hangingPunct="1"/>
            <a:r>
              <a:rPr lang="en-US" sz="2400" b="1" dirty="0"/>
              <a:t>could be used by bad people</a:t>
            </a:r>
          </a:p>
          <a:p>
            <a:pPr eaLnBrk="1" hangingPunct="1"/>
            <a:r>
              <a:rPr lang="en-US" sz="2800" b="1" dirty="0"/>
              <a:t>waste</a:t>
            </a:r>
          </a:p>
          <a:p>
            <a:pPr lvl="1" eaLnBrk="1" hangingPunct="1"/>
            <a:r>
              <a:rPr lang="en-US" sz="2400" b="1" dirty="0"/>
              <a:t>low-level: regional disposal</a:t>
            </a:r>
          </a:p>
          <a:p>
            <a:pPr lvl="1" eaLnBrk="1" hangingPunct="1"/>
            <a:r>
              <a:rPr lang="en-US" sz="2400" b="1" dirty="0"/>
              <a:t>trans-uranic: WIPP</a:t>
            </a:r>
          </a:p>
          <a:p>
            <a:pPr lvl="1" eaLnBrk="1" hangingPunct="1"/>
            <a:r>
              <a:rPr lang="en-US" sz="2400" b="1" dirty="0"/>
              <a:t>high-level: Yucca Mtn</a:t>
            </a:r>
          </a:p>
        </p:txBody>
      </p:sp>
      <p:pic>
        <p:nvPicPr>
          <p:cNvPr id="136196" name="Picture 4" descr="15_23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503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5" descr="15_24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467600" cy="66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8" name="Picture 6" descr="15_24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31775"/>
            <a:ext cx="8382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1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Restoration &amp; Reclamation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regulations</a:t>
            </a:r>
          </a:p>
          <a:p>
            <a:pPr eaLnBrk="1" hangingPunct="1"/>
            <a:r>
              <a:rPr lang="en-US" b="1"/>
              <a:t>biotechnology</a:t>
            </a:r>
          </a:p>
          <a:p>
            <a:pPr eaLnBrk="1" hangingPunct="1"/>
            <a:r>
              <a:rPr lang="en-US" b="1"/>
              <a:t>return site to near original state if possible</a:t>
            </a:r>
          </a:p>
          <a:p>
            <a:pPr eaLnBrk="1" hangingPunct="1"/>
            <a:r>
              <a:rPr lang="en-US" b="1"/>
              <a:t>new use for site</a:t>
            </a:r>
          </a:p>
        </p:txBody>
      </p:sp>
      <p:pic>
        <p:nvPicPr>
          <p:cNvPr id="123908" name="Picture 4" descr="14_14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9144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15_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36550"/>
            <a:ext cx="74676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Consumption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b="1"/>
              <a:t>rapid</a:t>
            </a:r>
          </a:p>
          <a:p>
            <a:pPr eaLnBrk="1" hangingPunct="1"/>
            <a:r>
              <a:rPr lang="en-US" b="1"/>
              <a:t>slower</a:t>
            </a:r>
          </a:p>
          <a:p>
            <a:pPr eaLnBrk="1" hangingPunct="1"/>
            <a:r>
              <a:rPr lang="en-US" b="1"/>
              <a:t>sustainable</a:t>
            </a:r>
          </a:p>
        </p:txBody>
      </p:sp>
      <p:pic>
        <p:nvPicPr>
          <p:cNvPr id="6148" name="Picture 4" descr="14_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582738"/>
            <a:ext cx="6172200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Resources and reserves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eaLnBrk="1" hangingPunct="1"/>
            <a:r>
              <a:rPr lang="en-US" b="1" dirty="0"/>
              <a:t>potentially useful materials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identified</a:t>
            </a:r>
          </a:p>
          <a:p>
            <a:pPr eaLnBrk="1" hangingPunct="1"/>
            <a:r>
              <a:rPr lang="en-US" b="1" dirty="0"/>
              <a:t>useable</a:t>
            </a:r>
          </a:p>
          <a:p>
            <a:pPr eaLnBrk="1" hangingPunct="1"/>
            <a:r>
              <a:rPr lang="en-US" b="1" dirty="0"/>
              <a:t>legally retrievable</a:t>
            </a:r>
          </a:p>
          <a:p>
            <a:pPr eaLnBrk="1" hangingPunct="1"/>
            <a:r>
              <a:rPr lang="en-US" b="1" dirty="0"/>
              <a:t>economically viable</a:t>
            </a:r>
          </a:p>
        </p:txBody>
      </p:sp>
      <p:pic>
        <p:nvPicPr>
          <p:cNvPr id="7172" name="Picture 4" descr="14_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Environmental impact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exploration - small</a:t>
            </a:r>
          </a:p>
          <a:p>
            <a:pPr eaLnBrk="1" hangingPunct="1"/>
            <a:r>
              <a:rPr lang="en-US" b="1" dirty="0"/>
              <a:t>development – large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Environmental impact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exploration - small</a:t>
            </a:r>
          </a:p>
          <a:p>
            <a:pPr eaLnBrk="1" hangingPunct="1"/>
            <a:r>
              <a:rPr lang="en-US" b="1" dirty="0"/>
              <a:t>development – large</a:t>
            </a:r>
          </a:p>
          <a:p>
            <a:pPr lvl="1" eaLnBrk="1" hangingPunct="1"/>
            <a:r>
              <a:rPr lang="en-US" b="1" dirty="0"/>
              <a:t>surface disruption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47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Environmental impact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Shaft mining</a:t>
            </a:r>
          </a:p>
          <a:p>
            <a:pPr lvl="1" eaLnBrk="1" hangingPunct="1"/>
            <a:r>
              <a:rPr lang="en-US" b="1" dirty="0"/>
              <a:t>small scale</a:t>
            </a:r>
          </a:p>
          <a:p>
            <a:pPr lvl="1" eaLnBrk="1" hangingPunct="1"/>
            <a:r>
              <a:rPr lang="en-US" b="1" dirty="0"/>
              <a:t>large scale</a:t>
            </a:r>
          </a:p>
        </p:txBody>
      </p:sp>
      <p:pic>
        <p:nvPicPr>
          <p:cNvPr id="97285" name="Picture 5" descr="mine_top_handwinch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4625"/>
            <a:ext cx="6858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7" descr="old_mine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0"/>
            <a:ext cx="4354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 descr="mine_top_powerwinch_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83058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8" descr="Zn_miner_1910_sm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611938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9" descr="shullsburg_Zn_mine_s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419225"/>
            <a:ext cx="80772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Environmental impact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exploration - small</a:t>
            </a:r>
          </a:p>
          <a:p>
            <a:pPr eaLnBrk="1" hangingPunct="1"/>
            <a:r>
              <a:rPr lang="en-US" b="1" dirty="0"/>
              <a:t>development – large</a:t>
            </a:r>
          </a:p>
          <a:p>
            <a:pPr lvl="1" eaLnBrk="1" hangingPunct="1"/>
            <a:r>
              <a:rPr lang="en-US" b="1" dirty="0"/>
              <a:t>surface disruption</a:t>
            </a:r>
          </a:p>
          <a:p>
            <a:pPr lvl="1" eaLnBrk="1" hangingPunct="1"/>
            <a:r>
              <a:rPr lang="en-US" b="1" dirty="0"/>
              <a:t>slag deposits</a:t>
            </a:r>
          </a:p>
          <a:p>
            <a:pPr lvl="1" eaLnBrk="1" hangingPunct="1"/>
            <a:r>
              <a:rPr lang="en-US" b="1" dirty="0"/>
              <a:t>water pollution</a:t>
            </a:r>
          </a:p>
          <a:p>
            <a:pPr lvl="1" eaLnBrk="1" hangingPunct="1"/>
            <a:r>
              <a:rPr lang="en-US" b="1" dirty="0"/>
              <a:t>air pollution</a:t>
            </a:r>
          </a:p>
          <a:p>
            <a:pPr lvl="1" eaLnBrk="1" hangingPunct="1"/>
            <a:r>
              <a:rPr lang="en-US" b="1" dirty="0"/>
              <a:t>social</a:t>
            </a:r>
          </a:p>
        </p:txBody>
      </p:sp>
      <p:pic>
        <p:nvPicPr>
          <p:cNvPr id="32773" name="Picture 5" descr="14_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3238"/>
            <a:ext cx="914400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14_0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52413"/>
            <a:ext cx="6858000" cy="660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14_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743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14_1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41300"/>
            <a:ext cx="75438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14_1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304800"/>
            <a:ext cx="9144000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Impact of coal mining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4114800" cy="4953000"/>
          </a:xfrm>
        </p:spPr>
        <p:txBody>
          <a:bodyPr/>
          <a:lstStyle/>
          <a:p>
            <a:pPr eaLnBrk="1" hangingPunct="1"/>
            <a:r>
              <a:rPr lang="en-US" b="1" dirty="0"/>
              <a:t>strip mining</a:t>
            </a:r>
          </a:p>
          <a:p>
            <a:pPr lvl="1" eaLnBrk="1" hangingPunct="1"/>
            <a:r>
              <a:rPr lang="en-US" b="1" dirty="0"/>
              <a:t>disturbs large areas</a:t>
            </a:r>
          </a:p>
          <a:p>
            <a:pPr lvl="1" eaLnBrk="1" hangingPunct="1"/>
            <a:r>
              <a:rPr lang="en-US" b="1" dirty="0"/>
              <a:t>reclamation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112" charset="2"/>
              <a:buChar char="l"/>
              <a:tabLst/>
              <a:defRPr/>
            </a:pPr>
            <a:r>
              <a:rPr lang="en-US" sz="2800" b="1" dirty="0">
                <a:solidFill>
                  <a:schemeClr val="tx1"/>
                </a:solidFill>
                <a:effectLst/>
                <a:latin typeface="+mn-lt"/>
              </a:rPr>
              <a:t>mountain-top removal</a:t>
            </a:r>
            <a:endParaRPr lang="en-US" b="1" dirty="0"/>
          </a:p>
          <a:p>
            <a:pPr eaLnBrk="1" hangingPunct="1"/>
            <a:r>
              <a:rPr lang="en-US" b="1" dirty="0"/>
              <a:t>underground</a:t>
            </a:r>
          </a:p>
          <a:p>
            <a:pPr lvl="1" eaLnBrk="1" hangingPunct="1"/>
            <a:r>
              <a:rPr lang="en-US" b="1" dirty="0"/>
              <a:t>subsidence</a:t>
            </a:r>
          </a:p>
          <a:p>
            <a:pPr lvl="1" eaLnBrk="1" hangingPunct="1"/>
            <a:r>
              <a:rPr lang="en-US" b="1" dirty="0"/>
              <a:t>fires</a:t>
            </a:r>
          </a:p>
        </p:txBody>
      </p:sp>
      <p:pic>
        <p:nvPicPr>
          <p:cNvPr id="25604" name="Picture 4" descr="15_0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574800"/>
            <a:ext cx="54864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492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0"/>
  <p:tag name="MULTIRESPDIVISOR" val="1"/>
  <p:tag name="CORRECTPOINTVALUE" val="100"/>
  <p:tag name="ZEROBASED" val="False"/>
  <p:tag name="SHOWBARVISIBLE" val="True"/>
  <p:tag name="REQUIREPASSWORD" val="False"/>
  <p:tag name="RESPCOUNTERFORMAT" val="0"/>
  <p:tag name="NUMRESPONSES" val="1"/>
  <p:tag name="AUTOADVANCE" val="False"/>
  <p:tag name="TEAMSINLEADERBOARD" val="5"/>
  <p:tag name="BUBBLEGROUPING" val="3"/>
  <p:tag name="CUSTOMCELLBACKCOLOR2" val="-13395457"/>
  <p:tag name="DISPLAYDEVICEID" val="True"/>
  <p:tag name="GRIDPOSITION" val="1"/>
  <p:tag name="INCLUDENONRESPONDERS" val="False"/>
  <p:tag name="INCORRECTPOINTVALUE" val="0"/>
  <p:tag name="CHARTSCALE" val="True"/>
  <p:tag name="DEFAULTPORT" val="1001"/>
  <p:tag name="RESPTABLESTYLE" val="-1"/>
  <p:tag name="BACKUPMAINTENANCE" val="7"/>
  <p:tag name="STDCHART" val="1"/>
  <p:tag name="DEFAULTNUMTEAMS" val="5"/>
  <p:tag name="USESCHEMECOLORS" val="True"/>
  <p:tag name="GRIDSIZE" val="{Width=800, Height=600}"/>
  <p:tag name="PARTLISTDEFAULT" val="0"/>
  <p:tag name="ADDINALWAYSLOADED" val="False"/>
  <p:tag name="ENABLEPRESENTERVPAD" val="False"/>
  <p:tag name="COUNTDOWNSECONDS" val="10"/>
  <p:tag name="ROTATIONINTERVAL" val="2"/>
  <p:tag name="BUBBLEVALUEFORMAT" val="0.0"/>
  <p:tag name="DISPLAYNAME" val="True"/>
  <p:tag name="CHARTLABELS" val="0"/>
  <p:tag name="REALTIMEBACKUP" val="False"/>
  <p:tag name="ANSWERNOWSTYLE" val="-1"/>
  <p:tag name="ALLOWDUPLICATES" val="False"/>
  <p:tag name="BUBBLENAMEVISIBLE" val="True"/>
  <p:tag name="GRIDOPACITY" val="90"/>
  <p:tag name="INCLUDEPPT" val="True"/>
  <p:tag name="EXPANDSHOWBAR" val="True"/>
  <p:tag name="CHARTVALUEFORMAT" val="0%"/>
  <p:tag name="CUSTOMCELLBACKCOLOR1" val="-657956"/>
  <p:tag name="RESETCHARTS" val="True"/>
  <p:tag name="ANSWERNOWTEXT" val="Answer Now"/>
  <p:tag name="MAXRESPONDERS" val="5"/>
  <p:tag name="POLLINGCYCLE" val="2"/>
  <p:tag name="COUNTDOWNSTYLE" val="-1"/>
  <p:tag name="CUSTOMCELLBACKCOLOR4" val="-8355712"/>
  <p:tag name="TPVERSION" val="2006"/>
  <p:tag name="GRIDROTATIONINTERVAL" val="2"/>
  <p:tag name="AUTOUPDATEALIASES" val="True"/>
  <p:tag name="USEENTERPRISEMANAGER" val="False"/>
  <p:tag name="CUSTOMCELLFORECOLOR" val="-16777216"/>
  <p:tag name="AUTOADJUSTPARTRANGE" val="True"/>
  <p:tag name="ALLOWUSERFEEDBACK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Designs\Post Modern.pot</Template>
  <TotalTime>1894</TotalTime>
  <Words>249</Words>
  <Application>Microsoft Macintosh PowerPoint</Application>
  <PresentationFormat>On-screen Show (4:3)</PresentationFormat>
  <Paragraphs>108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Times New Roman</vt:lpstr>
      <vt:lpstr>Wingdings</vt:lpstr>
      <vt:lpstr>Post Modern</vt:lpstr>
      <vt:lpstr>Impact of Resource Use</vt:lpstr>
      <vt:lpstr>Depletion of resource</vt:lpstr>
      <vt:lpstr>Consumption</vt:lpstr>
      <vt:lpstr>Resources and reserves</vt:lpstr>
      <vt:lpstr>Environmental impact</vt:lpstr>
      <vt:lpstr>Environmental impact</vt:lpstr>
      <vt:lpstr>Environmental impact</vt:lpstr>
      <vt:lpstr>Environmental impact</vt:lpstr>
      <vt:lpstr>Impact of coal mining</vt:lpstr>
      <vt:lpstr>Mining Methods</vt:lpstr>
      <vt:lpstr>Mining Methods</vt:lpstr>
      <vt:lpstr>Herrin Coal</vt:lpstr>
      <vt:lpstr>Colchester Coal</vt:lpstr>
      <vt:lpstr>PowerPoint Presentation</vt:lpstr>
      <vt:lpstr>PowerPoint Presentation</vt:lpstr>
      <vt:lpstr>PowerPoint Presentation</vt:lpstr>
      <vt:lpstr>PowerPoint Presentation</vt:lpstr>
      <vt:lpstr>Impact of petroleum and gas exploration and development</vt:lpstr>
      <vt:lpstr>Acid deposition</vt:lpstr>
      <vt:lpstr>Fission: environmental effects</vt:lpstr>
      <vt:lpstr>Restoration &amp; Reclamation</vt:lpstr>
    </vt:vector>
  </TitlesOfParts>
  <Company>IVCC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Water: Process, Supply, &amp; Use</dc:title>
  <dc:creator>Mike Phillips</dc:creator>
  <cp:lastModifiedBy>Michael Phillips</cp:lastModifiedBy>
  <cp:revision>60</cp:revision>
  <dcterms:created xsi:type="dcterms:W3CDTF">2002-05-30T21:22:19Z</dcterms:created>
  <dcterms:modified xsi:type="dcterms:W3CDTF">2020-10-31T19:42:36Z</dcterms:modified>
</cp:coreProperties>
</file>