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304" r:id="rId2"/>
    <p:sldId id="359" r:id="rId3"/>
    <p:sldId id="321" r:id="rId4"/>
    <p:sldId id="270" r:id="rId5"/>
    <p:sldId id="272" r:id="rId6"/>
    <p:sldId id="323" r:id="rId7"/>
    <p:sldId id="324" r:id="rId8"/>
    <p:sldId id="327" r:id="rId9"/>
    <p:sldId id="326" r:id="rId10"/>
    <p:sldId id="328" r:id="rId11"/>
    <p:sldId id="329" r:id="rId12"/>
    <p:sldId id="325" r:id="rId13"/>
    <p:sldId id="367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86398" autoAdjust="0"/>
  </p:normalViewPr>
  <p:slideViewPr>
    <p:cSldViewPr>
      <p:cViewPr varScale="1">
        <p:scale>
          <a:sx n="95" d="100"/>
          <a:sy n="95" d="100"/>
        </p:scale>
        <p:origin x="192" y="232"/>
      </p:cViewPr>
      <p:guideLst>
        <p:guide orient="horz" pos="2160"/>
        <p:guide pos="2880"/>
      </p:guideLst>
    </p:cSldViewPr>
  </p:slideViewPr>
  <p:outlineViewPr>
    <p:cViewPr>
      <p:scale>
        <a:sx n="35" d="100"/>
        <a:sy n="3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fld id="{58427C36-B92B-4CE1-837C-F2E329393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72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834C3-2D68-4E07-B722-2EA4F0BD3787}" type="slidenum">
              <a:rPr lang="en-US" smtClean="0">
                <a:latin typeface="Times New Roman" pitchFamily="112" charset="0"/>
              </a:rPr>
              <a:pPr/>
              <a:t>1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77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25FD6-0366-4183-8AF5-07C9B40B3842}" type="slidenum">
              <a:rPr lang="en-US" smtClean="0">
                <a:latin typeface="Times New Roman" pitchFamily="112" charset="0"/>
              </a:rPr>
              <a:pPr/>
              <a:t>10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87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5071A3-74C5-4C4F-99F0-7CD7AE93E803}" type="slidenum">
              <a:rPr lang="en-US" smtClean="0">
                <a:latin typeface="Times New Roman" pitchFamily="112" charset="0"/>
              </a:rPr>
              <a:pPr/>
              <a:t>11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48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F8712E-1F2F-47E8-BD98-00A6250C98FA}" type="slidenum">
              <a:rPr lang="en-US" smtClean="0">
                <a:latin typeface="Times New Roman" pitchFamily="112" charset="0"/>
              </a:rPr>
              <a:pPr/>
              <a:t>12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59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37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DECC2-F0FE-4E19-A591-9BCF4FE3F7F1}" type="slidenum">
              <a:rPr lang="en-US" smtClean="0">
                <a:latin typeface="Times New Roman" pitchFamily="112" charset="0"/>
              </a:rPr>
              <a:pPr/>
              <a:t>2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1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71143-2FEC-4049-B743-524FF4CB9AB0}" type="slidenum">
              <a:rPr lang="en-US" smtClean="0">
                <a:latin typeface="Times New Roman" pitchFamily="112" charset="0"/>
              </a:rPr>
              <a:pPr/>
              <a:t>3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20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10F6D-8614-4137-8400-6BA975CD615B}" type="slidenum">
              <a:rPr lang="en-US" smtClean="0">
                <a:latin typeface="Times New Roman" pitchFamily="112" charset="0"/>
              </a:rPr>
              <a:pPr/>
              <a:t>4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410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0EF58-1EEB-4AB1-BA40-CF106A44FFA9}" type="slidenum">
              <a:rPr lang="en-US" smtClean="0">
                <a:latin typeface="Times New Roman" pitchFamily="112" charset="0"/>
              </a:rPr>
              <a:pPr/>
              <a:t>5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81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A0898-98BF-42C4-A694-2A6A63638B9F}" type="slidenum">
              <a:rPr lang="en-US" smtClean="0">
                <a:latin typeface="Times New Roman" pitchFamily="112" charset="0"/>
              </a:rPr>
              <a:pPr/>
              <a:t>6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60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B09D2-94FC-4589-B87D-02122F9C1B8D}" type="slidenum">
              <a:rPr lang="en-US" smtClean="0">
                <a:latin typeface="Times New Roman" pitchFamily="112" charset="0"/>
              </a:rPr>
              <a:pPr/>
              <a:t>7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069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33F03-8751-46D0-BB69-443F3041DC5A}" type="slidenum">
              <a:rPr lang="en-US" smtClean="0">
                <a:latin typeface="Times New Roman" pitchFamily="112" charset="0"/>
              </a:rPr>
              <a:pPr/>
              <a:t>8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42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DA85E-2D96-47A0-827B-CAF6954E5FA5}" type="slidenum">
              <a:rPr lang="en-US" smtClean="0">
                <a:latin typeface="Times New Roman" pitchFamily="112" charset="0"/>
              </a:rPr>
              <a:pPr/>
              <a:t>9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5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1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2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3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5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7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grpSp>
              <p:nvGrpSpPr>
                <p:cNvPr id="58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6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7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8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9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40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41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42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20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8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9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0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1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2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3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4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20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0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1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2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3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4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5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6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21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12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13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14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15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16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17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18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</p:grpSp>
            <p:grpSp>
              <p:nvGrpSpPr>
                <p:cNvPr id="59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00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01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02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03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04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05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06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2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3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4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5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6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7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8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7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4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5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6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7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8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9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0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7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76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77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78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79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0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1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2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</p:grpSp>
            <p:grpSp>
              <p:nvGrpSpPr>
                <p:cNvPr id="60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4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5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6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7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8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9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70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3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6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7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8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9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0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1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2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37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8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9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0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1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2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3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4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38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0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1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2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3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4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5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6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</p:grpSp>
            <p:grpSp>
              <p:nvGrpSpPr>
                <p:cNvPr id="61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8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9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30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31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32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33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34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0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0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1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2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3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4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5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6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0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2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3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4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5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6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7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8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02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04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05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06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07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08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09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0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</p:grpSp>
            <p:grpSp>
              <p:nvGrpSpPr>
                <p:cNvPr id="62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2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3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4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5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6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7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8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64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4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5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6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7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8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9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0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65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6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7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8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9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0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1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2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66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68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69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0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1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2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3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4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</p:grpSp>
          </p:grpSp>
          <p:grpSp>
            <p:nvGrpSpPr>
              <p:cNvPr id="38" name="Group 198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0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1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2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3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4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5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6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7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8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9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</p:grpSp>
        <p:grpSp>
          <p:nvGrpSpPr>
            <p:cNvPr id="6" name="Group 210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-96" charset="0"/>
                </a:endParaRPr>
              </a:p>
            </p:txBody>
          </p:sp>
          <p:sp>
            <p:nvSpPr>
              <p:cNvPr id="33" name="Rectangle 212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-96" charset="0"/>
                </a:endParaRPr>
              </a:p>
            </p:txBody>
          </p:sp>
          <p:sp>
            <p:nvSpPr>
              <p:cNvPr id="34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-96" charset="0"/>
                </a:endParaRPr>
              </a:p>
            </p:txBody>
          </p:sp>
          <p:sp>
            <p:nvSpPr>
              <p:cNvPr id="35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-96" charset="0"/>
                </a:endParaRPr>
              </a:p>
            </p:txBody>
          </p:sp>
          <p:sp>
            <p:nvSpPr>
              <p:cNvPr id="36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-96" charset="0"/>
                </a:endParaRPr>
              </a:p>
            </p:txBody>
          </p:sp>
        </p:grpSp>
        <p:grpSp>
          <p:nvGrpSpPr>
            <p:cNvPr id="7" name="Group 216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31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9" name="Group 220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29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27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1" name="Group 226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25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2" name="Group 229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23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3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21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4" name="Group 235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19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5" name="Group 238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17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</p:grpSp>
      </p:grpSp>
      <p:pic>
        <p:nvPicPr>
          <p:cNvPr id="243" name="Picture 246" descr="posbul1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537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538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4" name="Rectangle 24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" name="Rectangle 2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" name="Rectangle 2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B4DFC-3355-4E04-A841-2038C2CAC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85587-21FE-4E13-BFFA-C7D77617F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7211F-6E9E-421B-AFE7-8B3098C38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3EC68-0AC3-4CBB-9331-4A5F96D4C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47D45-62BA-4EA8-BF3E-A157225EB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C675-6ED6-44A0-88CE-F236D8987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7F25-AC80-4BE4-B0AE-E81B85593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3B63-B8AF-4E51-94F7-2A3CFBEC3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D3A9-2663-489F-B29E-8EBE98733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A70C5-1C48-4C84-BB78-54D5D5269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4C941-5FB7-4716-A0FE-4EA1470F5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54277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78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79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80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81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59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54283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84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85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86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87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54289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0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1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2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3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61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54295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6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7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8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9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6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54301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0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04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05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</p:grpSp>
        <p:grpSp>
          <p:nvGrpSpPr>
            <p:cNvPr id="1033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54308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09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35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54311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12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36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54314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15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37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54317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18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38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54320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21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39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54323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24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40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54326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27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41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54329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30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</p:grpSp>
      </p:grpSp>
      <p:sp>
        <p:nvSpPr>
          <p:cNvPr id="102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33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 Narrow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33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 Narrow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33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 Narrow" pitchFamily="-96" charset="0"/>
              </a:defRPr>
            </a:lvl1pPr>
          </a:lstStyle>
          <a:p>
            <a:pPr>
              <a:defRPr/>
            </a:pPr>
            <a:fld id="{96FA9DCB-1C09-4D6D-9737-B4A1C5316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11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11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11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Chapter 14: Mineral Resources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b="1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Weathering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/>
              <a:t>residual minerals from rock body</a:t>
            </a:r>
          </a:p>
          <a:p>
            <a:pPr eaLnBrk="1" hangingPunct="1"/>
            <a:r>
              <a:rPr lang="en-US" b="1"/>
              <a:t>residual ore deposit</a:t>
            </a:r>
          </a:p>
          <a:p>
            <a:pPr eaLnBrk="1" hangingPunct="1"/>
            <a:r>
              <a:rPr lang="en-US" b="1"/>
              <a:t>secondary enrichment of ore bodies</a:t>
            </a:r>
          </a:p>
        </p:txBody>
      </p:sp>
      <p:pic>
        <p:nvPicPr>
          <p:cNvPr id="120836" name="Picture 4" descr="14_09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5" descr="14_09b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103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191000" cy="1143000"/>
          </a:xfrm>
        </p:spPr>
        <p:txBody>
          <a:bodyPr/>
          <a:lstStyle/>
          <a:p>
            <a:pPr eaLnBrk="1" hangingPunct="1"/>
            <a:r>
              <a:rPr lang="en-US" b="1"/>
              <a:t>From Sea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077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/>
              <a:t>Sea 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salts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magnesium</a:t>
            </a:r>
          </a:p>
          <a:p>
            <a:pPr eaLnBrk="1" hangingPunct="1">
              <a:lnSpc>
                <a:spcPct val="90000"/>
              </a:lnSpc>
            </a:pPr>
            <a:r>
              <a:rPr lang="en-US" b="1"/>
              <a:t>Deep ocean floor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ocean ridges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/>
              <a:t>black smokers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/>
              <a:t>sulfides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manganese oxide nodules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/>
              <a:t>Mn 24%, Fe 14%, Cu 1%, Ni 1%, Co 25%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/>
              <a:t>mm to cm in diameter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/>
              <a:t>1 to 5mm/million yrs</a:t>
            </a:r>
          </a:p>
        </p:txBody>
      </p:sp>
      <p:pic>
        <p:nvPicPr>
          <p:cNvPr id="14340" name="Picture 4" descr="14_A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35433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b="1"/>
              <a:t>effect of plate tectonics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/>
              <a:t>Impacts rock forming environments</a:t>
            </a:r>
          </a:p>
          <a:p>
            <a:pPr lvl="1" eaLnBrk="1" hangingPunct="1"/>
            <a:r>
              <a:rPr lang="en-US" b="1"/>
              <a:t>igneous</a:t>
            </a:r>
          </a:p>
          <a:p>
            <a:pPr lvl="1" eaLnBrk="1" hangingPunct="1"/>
            <a:r>
              <a:rPr lang="en-US" b="1"/>
              <a:t>metamorphic</a:t>
            </a:r>
          </a:p>
          <a:p>
            <a:pPr lvl="1" eaLnBrk="1" hangingPunct="1"/>
            <a:r>
              <a:rPr lang="en-US" b="1"/>
              <a:t>(sedimentary)</a:t>
            </a:r>
          </a:p>
          <a:p>
            <a:pPr eaLnBrk="1" hangingPunct="1"/>
            <a:r>
              <a:rPr lang="en-US" b="1"/>
              <a:t>Exposes rocks</a:t>
            </a:r>
          </a:p>
        </p:txBody>
      </p:sp>
      <p:pic>
        <p:nvPicPr>
          <p:cNvPr id="116740" name="Picture 4" descr="14_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322388"/>
            <a:ext cx="7315200" cy="5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Extraction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Shaft mining</a:t>
            </a:r>
          </a:p>
          <a:p>
            <a:pPr lvl="1" eaLnBrk="1" hangingPunct="1"/>
            <a:r>
              <a:rPr lang="en-US" b="1" dirty="0"/>
              <a:t>small scale</a:t>
            </a:r>
          </a:p>
          <a:p>
            <a:pPr lvl="1" eaLnBrk="1" hangingPunct="1"/>
            <a:r>
              <a:rPr lang="en-US" b="1" dirty="0"/>
              <a:t>large scale</a:t>
            </a:r>
          </a:p>
          <a:p>
            <a:pPr eaLnBrk="1" hangingPunct="1"/>
            <a:r>
              <a:rPr lang="en-US" b="1" dirty="0"/>
              <a:t>Surface mining</a:t>
            </a:r>
          </a:p>
        </p:txBody>
      </p:sp>
      <p:pic>
        <p:nvPicPr>
          <p:cNvPr id="97285" name="Picture 5" descr="mine_top_handwinch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4625"/>
            <a:ext cx="68580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7" name="Picture 7" descr="old_mine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0"/>
            <a:ext cx="4354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6" descr="mine_top_powerwinch_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447800"/>
            <a:ext cx="830580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8" name="Picture 8" descr="Zn_miner_1910_sm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611938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9" name="Picture 9" descr="shullsburg_Zn_mine_s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1419225"/>
            <a:ext cx="80772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14_10">
            <a:extLst>
              <a:ext uri="{FF2B5EF4-FFF2-40B4-BE49-F238E27FC236}">
                <a16:creationId xmlns:a16="http://schemas.microsoft.com/office/drawing/2014/main" id="{EE8799EF-44E4-2843-B91A-E04FFADB2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3238"/>
            <a:ext cx="9144000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Characteristics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non-renewable (on human scale)</a:t>
            </a:r>
          </a:p>
          <a:p>
            <a:pPr eaLnBrk="1" hangingPunct="1"/>
            <a:r>
              <a:rPr lang="en-US" b="1" dirty="0"/>
              <a:t>often occur in small localized bodies</a:t>
            </a:r>
          </a:p>
          <a:p>
            <a:pPr eaLnBrk="1" hangingPunct="1"/>
            <a:r>
              <a:rPr lang="en-US" b="1" dirty="0"/>
              <a:t>not evenly distributed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Uses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metal production</a:t>
            </a:r>
          </a:p>
          <a:p>
            <a:pPr eaLnBrk="1" hangingPunct="1"/>
            <a:r>
              <a:rPr lang="en-US" b="1" dirty="0"/>
              <a:t>building materials</a:t>
            </a:r>
          </a:p>
          <a:p>
            <a:pPr eaLnBrk="1" hangingPunct="1"/>
            <a:r>
              <a:rPr lang="en-US" b="1" dirty="0"/>
              <a:t>chemical industry</a:t>
            </a:r>
          </a:p>
          <a:p>
            <a:pPr eaLnBrk="1" hangingPunct="1"/>
            <a:r>
              <a:rPr lang="en-US" b="1" dirty="0"/>
              <a:t>agriculture</a:t>
            </a:r>
          </a:p>
          <a:p>
            <a:pPr eaLnBrk="1" hangingPunct="1"/>
            <a:r>
              <a:rPr lang="en-US" b="1" dirty="0"/>
              <a:t>necessary for life (</a:t>
            </a:r>
            <a:r>
              <a:rPr lang="en-US" b="1" dirty="0" err="1"/>
              <a:t>ie</a:t>
            </a:r>
            <a:r>
              <a:rPr lang="en-US" b="1" dirty="0"/>
              <a:t>. NaCl)</a:t>
            </a:r>
          </a:p>
        </p:txBody>
      </p:sp>
      <p:pic>
        <p:nvPicPr>
          <p:cNvPr id="109572" name="Picture 4" descr="14_T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Resources and reserves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eaLnBrk="1" hangingPunct="1"/>
            <a:r>
              <a:rPr lang="en-US" b="1" dirty="0"/>
              <a:t>potentially useful materials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identified</a:t>
            </a:r>
          </a:p>
          <a:p>
            <a:pPr eaLnBrk="1" hangingPunct="1"/>
            <a:r>
              <a:rPr lang="en-US" b="1" dirty="0"/>
              <a:t>useable</a:t>
            </a:r>
          </a:p>
          <a:p>
            <a:pPr eaLnBrk="1" hangingPunct="1"/>
            <a:r>
              <a:rPr lang="en-US" b="1" dirty="0"/>
              <a:t>legally retrievable</a:t>
            </a:r>
          </a:p>
          <a:p>
            <a:pPr eaLnBrk="1" hangingPunct="1"/>
            <a:r>
              <a:rPr lang="en-US" b="1" dirty="0"/>
              <a:t>economically viable</a:t>
            </a:r>
          </a:p>
        </p:txBody>
      </p:sp>
      <p:pic>
        <p:nvPicPr>
          <p:cNvPr id="7172" name="Picture 4" descr="14_0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Geology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“whole rock” resource</a:t>
            </a:r>
          </a:p>
          <a:p>
            <a:pPr eaLnBrk="1" hangingPunct="1"/>
            <a:r>
              <a:rPr lang="en-US" b="1" dirty="0"/>
              <a:t>host rock &amp; ore</a:t>
            </a:r>
          </a:p>
          <a:p>
            <a:pPr lvl="1" eaLnBrk="1" hangingPunct="1"/>
            <a:r>
              <a:rPr lang="en-US" b="1" dirty="0"/>
              <a:t>ore = economically useful concentration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geologic processes</a:t>
            </a:r>
          </a:p>
          <a:p>
            <a:pPr lvl="1" eaLnBrk="1" hangingPunct="1"/>
            <a:r>
              <a:rPr lang="en-US" b="1" dirty="0"/>
              <a:t>concentrate</a:t>
            </a:r>
          </a:p>
          <a:p>
            <a:pPr lvl="1" eaLnBrk="1" hangingPunct="1"/>
            <a:r>
              <a:rPr lang="en-US" b="1" dirty="0"/>
              <a:t>locate</a:t>
            </a:r>
          </a:p>
        </p:txBody>
      </p:sp>
      <p:pic>
        <p:nvPicPr>
          <p:cNvPr id="30724" name="Picture 4" descr="14_T0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95300"/>
            <a:ext cx="73914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Igneous processes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/>
              <a:t>kimberlite</a:t>
            </a:r>
          </a:p>
          <a:p>
            <a:pPr eaLnBrk="1" hangingPunct="1"/>
            <a:r>
              <a:rPr lang="en-US" sz="2800" b="1"/>
              <a:t>layered intrusions</a:t>
            </a:r>
          </a:p>
          <a:p>
            <a:pPr eaLnBrk="1" hangingPunct="1"/>
            <a:r>
              <a:rPr lang="en-US" sz="2800" b="1"/>
              <a:t>pegmatites - late stage solutions</a:t>
            </a:r>
          </a:p>
          <a:p>
            <a:pPr eaLnBrk="1" hangingPunct="1"/>
            <a:r>
              <a:rPr lang="en-US" sz="2800" b="1"/>
              <a:t>hydrothermal</a:t>
            </a:r>
          </a:p>
          <a:p>
            <a:pPr eaLnBrk="1" hangingPunct="1"/>
            <a:r>
              <a:rPr lang="en-US" sz="2800" b="1"/>
              <a:t>veins</a:t>
            </a:r>
          </a:p>
          <a:p>
            <a:pPr eaLnBrk="1" hangingPunct="1"/>
            <a:r>
              <a:rPr lang="en-US" sz="2800" b="1"/>
              <a:t>cavity filling</a:t>
            </a:r>
          </a:p>
          <a:p>
            <a:pPr eaLnBrk="1" hangingPunct="1"/>
            <a:r>
              <a:rPr lang="en-US" sz="2800" b="1"/>
              <a:t>replacement</a:t>
            </a:r>
          </a:p>
          <a:p>
            <a:pPr eaLnBrk="1" hangingPunct="1"/>
            <a:r>
              <a:rPr lang="en-US" sz="2800" b="1"/>
              <a:t>mid-ocean ridges</a:t>
            </a:r>
          </a:p>
        </p:txBody>
      </p:sp>
      <p:pic>
        <p:nvPicPr>
          <p:cNvPr id="114693" name="Picture 5" descr="14_04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52438"/>
            <a:ext cx="8305800" cy="640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6" descr="14_0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PbZn_dep_types_sm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71628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PbZn_dist_map2_sm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16280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14_Aa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93688"/>
            <a:ext cx="8534400" cy="656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Metamorphism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/>
              <a:t>contact</a:t>
            </a:r>
          </a:p>
          <a:p>
            <a:pPr eaLnBrk="1" hangingPunct="1"/>
            <a:r>
              <a:rPr lang="en-US" b="1"/>
              <a:t>regional</a:t>
            </a:r>
          </a:p>
          <a:p>
            <a:pPr eaLnBrk="1" hangingPunct="1"/>
            <a:r>
              <a:rPr lang="en-US" b="1"/>
              <a:t>(hydrothermal)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b="1"/>
              <a:t>Sedimentary processes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/>
            <a:r>
              <a:rPr lang="en-US" b="1"/>
              <a:t>sand and gravel deposits (Lab 17, #4)</a:t>
            </a:r>
          </a:p>
          <a:p>
            <a:pPr eaLnBrk="1" hangingPunct="1"/>
            <a:r>
              <a:rPr lang="en-US" b="1"/>
              <a:t>ore and mineral deposits</a:t>
            </a:r>
          </a:p>
          <a:p>
            <a:pPr lvl="1" eaLnBrk="1" hangingPunct="1"/>
            <a:r>
              <a:rPr lang="en-US" b="1"/>
              <a:t>placers - streams and beaches </a:t>
            </a:r>
          </a:p>
          <a:p>
            <a:pPr lvl="1" eaLnBrk="1" hangingPunct="1"/>
            <a:r>
              <a:rPr lang="en-US" b="1"/>
              <a:t>evaporites</a:t>
            </a:r>
          </a:p>
          <a:p>
            <a:pPr lvl="2" eaLnBrk="1" hangingPunct="1"/>
            <a:r>
              <a:rPr lang="en-US" b="1"/>
              <a:t>salt domes</a:t>
            </a:r>
          </a:p>
          <a:p>
            <a:pPr lvl="2" eaLnBrk="1" hangingPunct="1"/>
            <a:r>
              <a:rPr lang="en-US" b="1"/>
              <a:t>gypsum</a:t>
            </a:r>
          </a:p>
          <a:p>
            <a:pPr lvl="2" eaLnBrk="1" hangingPunct="1"/>
            <a:r>
              <a:rPr lang="en-US" b="1"/>
              <a:t>CaCO2</a:t>
            </a:r>
          </a:p>
          <a:p>
            <a:pPr lvl="2" eaLnBrk="1" hangingPunct="1"/>
            <a:r>
              <a:rPr lang="en-US" b="1"/>
              <a:t>brines</a:t>
            </a:r>
          </a:p>
          <a:p>
            <a:pPr lvl="1" eaLnBrk="1" hangingPunct="1"/>
            <a:r>
              <a:rPr lang="en-US" b="1"/>
              <a:t>banded iron deposits</a:t>
            </a:r>
            <a:endParaRPr lang="en-US"/>
          </a:p>
        </p:txBody>
      </p:sp>
      <p:pic>
        <p:nvPicPr>
          <p:cNvPr id="119814" name="Picture 6" descr="14_0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464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3" name="Picture 5" descr="14_06b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58763"/>
            <a:ext cx="8534400" cy="659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5" name="Picture 7" descr="14_06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1163"/>
            <a:ext cx="9144000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Biological processes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/>
              <a:t>calcium shells</a:t>
            </a:r>
          </a:p>
          <a:p>
            <a:pPr eaLnBrk="1" hangingPunct="1"/>
            <a:r>
              <a:rPr lang="en-US" b="1"/>
              <a:t>phosphate </a:t>
            </a:r>
          </a:p>
          <a:p>
            <a:pPr lvl="1" eaLnBrk="1" hangingPunct="1"/>
            <a:r>
              <a:rPr lang="en-US" b="1"/>
              <a:t>bones</a:t>
            </a:r>
          </a:p>
          <a:p>
            <a:pPr lvl="1" eaLnBrk="1" hangingPunct="1"/>
            <a:r>
              <a:rPr lang="en-US" b="1"/>
              <a:t>guano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SECONDARYMONITOR" val="True"/>
  <p:tag name="BULLETTYPE" val="3"/>
  <p:tag name="RESPCOUNTERSTYLE" val="-1"/>
  <p:tag name="INPUTSOURCE" val="1"/>
  <p:tag name="BACKUPSESSIONS" val="True"/>
  <p:tag name="REVIEWONLY" val="False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CHARTCOLORS" val="0"/>
  <p:tag name="MULTIRESPDIVISOR" val="1"/>
  <p:tag name="CORRECTPOINTVALUE" val="100"/>
  <p:tag name="ZEROBASED" val="False"/>
  <p:tag name="SHOWBARVISIBLE" val="True"/>
  <p:tag name="REQUIREPASSWORD" val="False"/>
  <p:tag name="RESPCOUNTERFORMAT" val="0"/>
  <p:tag name="NUMRESPONSES" val="1"/>
  <p:tag name="AUTOADVANCE" val="False"/>
  <p:tag name="TEAMSINLEADERBOARD" val="5"/>
  <p:tag name="BUBBLEGROUPING" val="3"/>
  <p:tag name="CUSTOMCELLBACKCOLOR2" val="-13395457"/>
  <p:tag name="DISPLAYDEVICEID" val="True"/>
  <p:tag name="GRIDPOSITION" val="1"/>
  <p:tag name="INCLUDENONRESPONDERS" val="False"/>
  <p:tag name="INCORRECTPOINTVALUE" val="0"/>
  <p:tag name="CHARTSCALE" val="True"/>
  <p:tag name="DEFAULTPORT" val="1001"/>
  <p:tag name="RESPTABLESTYLE" val="-1"/>
  <p:tag name="BACKUPMAINTENANCE" val="7"/>
  <p:tag name="STDCHART" val="1"/>
  <p:tag name="DEFAULTNUMTEAMS" val="5"/>
  <p:tag name="USESCHEMECOLORS" val="True"/>
  <p:tag name="GRIDSIZE" val="{Width=800, Height=600}"/>
  <p:tag name="PARTLISTDEFAULT" val="0"/>
  <p:tag name="ADDINALWAYSLOADED" val="False"/>
  <p:tag name="ENABLEPRESENTERVPAD" val="False"/>
  <p:tag name="COUNTDOWNSECONDS" val="10"/>
  <p:tag name="ROTATIONINTERVAL" val="2"/>
  <p:tag name="BUBBLEVALUEFORMAT" val="0.0"/>
  <p:tag name="DISPLAYNAME" val="True"/>
  <p:tag name="CHARTLABELS" val="0"/>
  <p:tag name="REALTIMEBACKUP" val="False"/>
  <p:tag name="ANSWERNOWSTYLE" val="-1"/>
  <p:tag name="ALLOWDUPLICATES" val="False"/>
  <p:tag name="BUBBLENAMEVISIBLE" val="True"/>
  <p:tag name="GRIDOPACITY" val="90"/>
  <p:tag name="INCLUDEPPT" val="True"/>
  <p:tag name="EXPANDSHOWBAR" val="True"/>
  <p:tag name="CHARTVALUEFORMAT" val="0%"/>
  <p:tag name="CUSTOMCELLBACKCOLOR1" val="-657956"/>
  <p:tag name="RESETCHARTS" val="True"/>
  <p:tag name="ANSWERNOWTEXT" val="Answer Now"/>
  <p:tag name="MAXRESPONDERS" val="5"/>
  <p:tag name="POLLINGCYCLE" val="2"/>
  <p:tag name="COUNTDOWNSTYLE" val="-1"/>
  <p:tag name="CUSTOMCELLBACKCOLOR4" val="-8355712"/>
  <p:tag name="TPVERSION" val="2006"/>
  <p:tag name="GRIDROTATIONINTERVAL" val="2"/>
  <p:tag name="AUTOUPDATEALIASES" val="True"/>
  <p:tag name="USEENTERPRISEMANAGER" val="False"/>
  <p:tag name="CUSTOMCELLFORECOLOR" val="-16777216"/>
  <p:tag name="AUTOADJUSTPARTRANGE" val="True"/>
  <p:tag name="ALLOWUSERFEEDBACK" val="Tru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Post Modern">
  <a:themeElements>
    <a:clrScheme name="Post Moder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Post Mod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6" charset="0"/>
          </a:defRPr>
        </a:defPPr>
      </a:lstStyle>
    </a:lnDef>
  </a:objectDefaults>
  <a:extraClrSchemeLst>
    <a:extraClrScheme>
      <a:clrScheme name="Post Moder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Designs\Post Modern.pot</Template>
  <TotalTime>2874</TotalTime>
  <Words>222</Words>
  <Application>Microsoft Macintosh PowerPoint</Application>
  <PresentationFormat>On-screen Show (4:3)</PresentationFormat>
  <Paragraphs>93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Times New Roman</vt:lpstr>
      <vt:lpstr>Wingdings</vt:lpstr>
      <vt:lpstr>Post Modern</vt:lpstr>
      <vt:lpstr>Chapter 14: Mineral Resources</vt:lpstr>
      <vt:lpstr>Characteristics</vt:lpstr>
      <vt:lpstr>Uses</vt:lpstr>
      <vt:lpstr>Resources and reserves</vt:lpstr>
      <vt:lpstr>Geology</vt:lpstr>
      <vt:lpstr>Igneous processes</vt:lpstr>
      <vt:lpstr>Metamorphism</vt:lpstr>
      <vt:lpstr>Sedimentary processes</vt:lpstr>
      <vt:lpstr>Biological processes</vt:lpstr>
      <vt:lpstr>Weathering</vt:lpstr>
      <vt:lpstr>From Sea</vt:lpstr>
      <vt:lpstr>effect of plate tectonics</vt:lpstr>
      <vt:lpstr>Extraction</vt:lpstr>
    </vt:vector>
  </TitlesOfParts>
  <Company>IVCC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10: Water: Process, Supply, &amp; Use</dc:title>
  <dc:creator>Mike Phillips</dc:creator>
  <cp:lastModifiedBy>Michael Phillips</cp:lastModifiedBy>
  <cp:revision>55</cp:revision>
  <dcterms:created xsi:type="dcterms:W3CDTF">2002-05-30T21:22:19Z</dcterms:created>
  <dcterms:modified xsi:type="dcterms:W3CDTF">2020-10-17T18:22:54Z</dcterms:modified>
</cp:coreProperties>
</file>