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353" r:id="rId3"/>
    <p:sldId id="357" r:id="rId4"/>
    <p:sldId id="356" r:id="rId5"/>
    <p:sldId id="375" r:id="rId6"/>
    <p:sldId id="260" r:id="rId7"/>
    <p:sldId id="358" r:id="rId8"/>
    <p:sldId id="261" r:id="rId9"/>
    <p:sldId id="287" r:id="rId10"/>
    <p:sldId id="364" r:id="rId11"/>
    <p:sldId id="363" r:id="rId12"/>
    <p:sldId id="362" r:id="rId13"/>
    <p:sldId id="288" r:id="rId14"/>
    <p:sldId id="285" r:id="rId15"/>
    <p:sldId id="365" r:id="rId16"/>
    <p:sldId id="351" r:id="rId17"/>
    <p:sldId id="366" r:id="rId18"/>
    <p:sldId id="367" r:id="rId19"/>
    <p:sldId id="368" r:id="rId20"/>
    <p:sldId id="374" r:id="rId21"/>
    <p:sldId id="373" r:id="rId22"/>
    <p:sldId id="369" r:id="rId23"/>
    <p:sldId id="263" r:id="rId24"/>
    <p:sldId id="342" r:id="rId25"/>
    <p:sldId id="360" r:id="rId26"/>
    <p:sldId id="361" r:id="rId27"/>
    <p:sldId id="370" r:id="rId28"/>
    <p:sldId id="371" r:id="rId29"/>
    <p:sldId id="372" r:id="rId30"/>
    <p:sldId id="284" r:id="rId31"/>
    <p:sldId id="291" r:id="rId32"/>
    <p:sldId id="355" r:id="rId33"/>
    <p:sldId id="296" r:id="rId34"/>
    <p:sldId id="29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2" autoAdjust="0"/>
    <p:restoredTop sz="86434" autoAdjust="0"/>
  </p:normalViewPr>
  <p:slideViewPr>
    <p:cSldViewPr>
      <p:cViewPr varScale="1">
        <p:scale>
          <a:sx n="95" d="100"/>
          <a:sy n="95" d="100"/>
        </p:scale>
        <p:origin x="1448" y="184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-17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notesViewPr>
    <p:cSldViewPr>
      <p:cViewPr varScale="1">
        <p:scale>
          <a:sx n="85" d="100"/>
          <a:sy n="85" d="100"/>
        </p:scale>
        <p:origin x="39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976CF1-C0E1-4724-A4E0-3B101D0C4E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A47FE3-D700-41E3-9F8E-9F04EDA3710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C4C85C-FB9D-43F4-9532-E3B2D044A20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03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C4C85C-FB9D-43F4-9532-E3B2D044A20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45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382A77-396D-4A1E-B7A1-A671EBAC5AC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C76C11-636E-43DA-9007-8A6440A7FEFC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C76C11-636E-43DA-9007-8A6440A7FEF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D72038-93B9-4C50-BDBA-1F15BF140220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D72038-93B9-4C50-BDBA-1F15BF14022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1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D72038-93B9-4C50-BDBA-1F15BF14022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8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307BF7-0EBC-492C-9059-325DB3FBC59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82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307BF7-0EBC-492C-9059-325DB3FBC59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4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CCB0F9-372C-4674-9079-493C8EF30A4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307BF7-0EBC-492C-9059-325DB3FBC59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46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307BF7-0EBC-492C-9059-325DB3FBC59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63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1C7D00-A175-4AC0-AFF3-0DCD9BF62F3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3EC831-B86E-4088-B26B-10120B1DFC0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46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3EC831-B86E-4088-B26B-10120B1DFC0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39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3EC831-B86E-4088-B26B-10120B1DFC0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7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76CF1-C0E1-4724-A4E0-3B101D0C4E5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5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76CF1-C0E1-4724-A4E0-3B101D0C4E5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524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76CF1-C0E1-4724-A4E0-3B101D0C4E5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994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4F2C3B-A3DF-44A8-861F-06D90D3EE342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CCB0F9-372C-4674-9079-493C8EF30A41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27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C13782-8433-4C6D-A0AD-3F2886392A8F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ED7B30-64F9-4BDF-BBB7-B570782331A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85213A-31D9-4A59-982B-EE3236426904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A2BCDC-96A7-40D9-AF05-C6489573FD0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CCB0F9-372C-4674-9079-493C8EF30A4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1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AF431C-EEFE-43A7-861F-430EFD0D2D5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AF431C-EEFE-43A7-861F-430EFD0D2D5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9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062136-9C5D-4AA6-860E-4B3F091C15C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C4C85C-FB9D-43F4-9532-E3B2D044A20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C4C85C-FB9D-43F4-9532-E3B2D044A20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6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Date Placeholder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" name="Footer Placeholder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" name="Slide Number Placeholder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6DCBF9-8D0B-4B02-A10D-8ECF700EB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56F6C-FE9D-4CD1-92EF-9AB67A02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9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90821-9389-4F82-A87F-C90F7EE01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4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9BFF3-07D1-47B4-9BE7-930CA06F5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4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0401-D9CF-43B9-A1CF-3D607AFF6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59C00-CB7F-4767-826D-DE7E3E51E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FF9B1-B0B0-4612-B6F4-6D37C6F77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015BD-C6DD-4B70-8F54-1245F9C69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A2FE-2799-46B6-9F55-47E946B16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E0E78-840A-4B1F-B7DF-1DC5F5711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80A0-20F1-4170-AC21-6728DD6FE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8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38A8798A-375A-4EE9-8F35-27D95C1D7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hyperlink" Target="https://www.drought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hyperlink" Target="https://pubs.er.usgs.gov/publication/cir144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epa.gov/waterdata/hows-my-waterwa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Chapter 12: Water Resources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Groundwater distribution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518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zone of aeration</a:t>
            </a:r>
          </a:p>
          <a:p>
            <a:pPr eaLnBrk="1" hangingPunct="1"/>
            <a:r>
              <a:rPr lang="en-US" altLang="en-US" b="1" dirty="0"/>
              <a:t>water table</a:t>
            </a:r>
          </a:p>
          <a:p>
            <a:pPr eaLnBrk="1" hangingPunct="1"/>
            <a:r>
              <a:rPr lang="en-US" altLang="en-US" b="1" dirty="0"/>
              <a:t>zone of saturation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aquifer</a:t>
            </a:r>
          </a:p>
          <a:p>
            <a:pPr lvl="1" eaLnBrk="1" hangingPunct="1"/>
            <a:r>
              <a:rPr lang="en-US" altLang="en-US" b="1" dirty="0"/>
              <a:t>unconfined</a:t>
            </a:r>
          </a:p>
          <a:p>
            <a:pPr lvl="1" eaLnBrk="1" hangingPunct="1"/>
            <a:r>
              <a:rPr lang="en-US" altLang="en-US" b="1" dirty="0"/>
              <a:t>confined</a:t>
            </a:r>
          </a:p>
          <a:p>
            <a:pPr lvl="1" eaLnBrk="1" hangingPunct="1"/>
            <a:r>
              <a:rPr lang="en-US" altLang="en-US" b="1" dirty="0"/>
              <a:t>perched</a:t>
            </a:r>
          </a:p>
          <a:p>
            <a:pPr lvl="1" eaLnBrk="1" hangingPunct="1"/>
            <a:r>
              <a:rPr lang="en-US" altLang="en-US" b="1" dirty="0"/>
              <a:t>artesian</a:t>
            </a:r>
          </a:p>
          <a:p>
            <a:pPr eaLnBrk="1" hangingPunct="1"/>
            <a:r>
              <a:rPr lang="en-US" altLang="en-US" b="1" dirty="0"/>
              <a:t>aquitard/aquiclude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9224" name="SMARTPenAnnotation17"/>
          <p:cNvSpPr>
            <a:spLocks/>
          </p:cNvSpPr>
          <p:nvPr/>
        </p:nvSpPr>
        <p:spPr bwMode="auto">
          <a:xfrm>
            <a:off x="8875713" y="3938588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12601575 h 6"/>
              <a:gd name="T4" fmla="*/ 0 60000 65536"/>
              <a:gd name="T5" fmla="*/ 0 60000 65536"/>
              <a:gd name="T6" fmla="*/ 0 w 1"/>
              <a:gd name="T7" fmla="*/ 0 h 6"/>
              <a:gd name="T8" fmla="*/ 1 w 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">
                <a:moveTo>
                  <a:pt x="0" y="0"/>
                </a:moveTo>
                <a:lnTo>
                  <a:pt x="0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12_08">
            <a:extLst>
              <a:ext uri="{FF2B5EF4-FFF2-40B4-BE49-F238E27FC236}">
                <a16:creationId xmlns:a16="http://schemas.microsoft.com/office/drawing/2014/main" id="{2A9E5ADE-02FF-FB47-8F7F-7F455463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1524000"/>
            <a:ext cx="47386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57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60422" name="Picture 6" descr="12_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57" y="23235"/>
            <a:ext cx="8726487" cy="68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MARTPenAnnotation17"/>
          <p:cNvSpPr>
            <a:spLocks/>
          </p:cNvSpPr>
          <p:nvPr/>
        </p:nvSpPr>
        <p:spPr bwMode="auto">
          <a:xfrm>
            <a:off x="8875713" y="3938588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12601575 h 6"/>
              <a:gd name="T4" fmla="*/ 0 60000 65536"/>
              <a:gd name="T5" fmla="*/ 0 60000 65536"/>
              <a:gd name="T6" fmla="*/ 0 w 1"/>
              <a:gd name="T7" fmla="*/ 0 h 6"/>
              <a:gd name="T8" fmla="*/ 1 w 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">
                <a:moveTo>
                  <a:pt x="0" y="0"/>
                </a:moveTo>
                <a:lnTo>
                  <a:pt x="0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16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60423" name="Picture 7" descr="12_10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MARTPenAnnotation17"/>
          <p:cNvSpPr>
            <a:spLocks/>
          </p:cNvSpPr>
          <p:nvPr/>
        </p:nvSpPr>
        <p:spPr bwMode="auto">
          <a:xfrm>
            <a:off x="8875713" y="3938588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12601575 h 6"/>
              <a:gd name="T4" fmla="*/ 0 60000 65536"/>
              <a:gd name="T5" fmla="*/ 0 60000 65536"/>
              <a:gd name="T6" fmla="*/ 0 w 1"/>
              <a:gd name="T7" fmla="*/ 0 h 6"/>
              <a:gd name="T8" fmla="*/ 1 w 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">
                <a:moveTo>
                  <a:pt x="0" y="0"/>
                </a:moveTo>
                <a:lnTo>
                  <a:pt x="0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8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 discharge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effluent stream</a:t>
            </a:r>
          </a:p>
          <a:p>
            <a:pPr lvl="1" eaLnBrk="1" hangingPunct="1"/>
            <a:r>
              <a:rPr lang="en-US" altLang="en-US" b="1" dirty="0"/>
              <a:t>gains water</a:t>
            </a:r>
          </a:p>
          <a:p>
            <a:pPr lvl="1" eaLnBrk="1" hangingPunct="1"/>
            <a:r>
              <a:rPr lang="en-US" altLang="en-US" b="1" dirty="0"/>
              <a:t>base flow</a:t>
            </a:r>
          </a:p>
          <a:p>
            <a:pPr eaLnBrk="1" hangingPunct="1"/>
            <a:r>
              <a:rPr lang="en-US" altLang="en-US" b="1" dirty="0"/>
              <a:t>spring</a:t>
            </a:r>
          </a:p>
          <a:p>
            <a:pPr eaLnBrk="1" hangingPunct="1"/>
            <a:r>
              <a:rPr lang="en-US" altLang="en-US" b="1" dirty="0"/>
              <a:t>well</a:t>
            </a:r>
          </a:p>
        </p:txBody>
      </p:sp>
      <p:pic>
        <p:nvPicPr>
          <p:cNvPr id="10244" name="Picture 5" descr="12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13" y="0"/>
            <a:ext cx="5246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 Flow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Darcy’s law Q=</a:t>
            </a:r>
            <a:r>
              <a:rPr lang="en-US" altLang="en-US" sz="3200" b="1" dirty="0" err="1"/>
              <a:t>KiA</a:t>
            </a:r>
            <a:endParaRPr lang="en-US" altLang="en-US" sz="3200" b="1" dirty="0"/>
          </a:p>
          <a:p>
            <a:pPr lvl="2" eaLnBrk="1" hangingPunct="1">
              <a:spcBef>
                <a:spcPts val="0"/>
              </a:spcBef>
            </a:pPr>
            <a:r>
              <a:rPr lang="en-US" altLang="en-US" sz="2800" b="1" dirty="0"/>
              <a:t>Q = discharge (volume/time)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800" b="1" dirty="0"/>
              <a:t>K = hydraulic conductivity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sz="2400" b="1" dirty="0"/>
              <a:t>permeability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sz="2400" b="1" dirty="0"/>
              <a:t>porosity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800" b="1" dirty="0" err="1"/>
              <a:t>i</a:t>
            </a:r>
            <a:r>
              <a:rPr lang="en-US" altLang="en-US" sz="2800" b="1" dirty="0"/>
              <a:t> = hydraulic gradient = h/l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sz="2400" b="1" dirty="0"/>
              <a:t>h = change in water table elevation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sz="2400" b="1" dirty="0"/>
              <a:t>l = distance between wells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800" b="1" dirty="0"/>
              <a:t>A = x-sectional area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rate of flow - cm/day (at best)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800" b="1" dirty="0"/>
              <a:t>V = Ki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residence time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b="1" dirty="0"/>
              <a:t>1000s to 10,000s of years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 Flow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/>
          <a:p>
            <a:pPr lvl="0" eaLnBrk="1" hangingPunct="1"/>
            <a:r>
              <a:rPr lang="en-US" altLang="en-US" b="1" dirty="0"/>
              <a:t>Q = </a:t>
            </a:r>
            <a:r>
              <a:rPr lang="en-US" altLang="en-US" b="1" dirty="0" err="1"/>
              <a:t>KiA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5F369-92FA-EB43-BD33-908BA4F6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10000" cy="4114800"/>
          </a:xfrm>
        </p:spPr>
        <p:txBody>
          <a:bodyPr/>
          <a:lstStyle/>
          <a:p>
            <a:r>
              <a:rPr lang="en-US" b="1" dirty="0"/>
              <a:t>V = Ki</a:t>
            </a:r>
          </a:p>
        </p:txBody>
      </p:sp>
      <p:pic>
        <p:nvPicPr>
          <p:cNvPr id="57348" name="Picture 4" descr="12_T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0538"/>
            <a:ext cx="91440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81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Wells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cone of depression</a:t>
            </a:r>
          </a:p>
        </p:txBody>
      </p:sp>
      <p:pic>
        <p:nvPicPr>
          <p:cNvPr id="163844" name="Picture 4" descr="12_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85950"/>
            <a:ext cx="7848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Wells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cone of depression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artesian wells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yield</a:t>
            </a:r>
          </a:p>
          <a:p>
            <a:pPr lvl="1" eaLnBrk="1" hangingPunct="1"/>
            <a:r>
              <a:rPr lang="en-US" altLang="en-US" b="1" dirty="0"/>
              <a:t>sustainable</a:t>
            </a:r>
          </a:p>
          <a:p>
            <a:pPr lvl="1" eaLnBrk="1" hangingPunct="1"/>
            <a:r>
              <a:rPr lang="en-US" altLang="en-US" b="1" dirty="0"/>
              <a:t>mining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47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163845" name="Picture 5" descr="12_13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6" name="Picture 6" descr="12_13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418" y="457200"/>
            <a:ext cx="49831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3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groundwater-surface water interaction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gaining and losing streams</a:t>
            </a:r>
          </a:p>
          <a:p>
            <a:pPr eaLnBrk="1" hangingPunct="1"/>
            <a:r>
              <a:rPr lang="en-US" altLang="en-US" b="1" dirty="0"/>
              <a:t>springs</a:t>
            </a:r>
          </a:p>
        </p:txBody>
      </p:sp>
      <p:pic>
        <p:nvPicPr>
          <p:cNvPr id="11268" name="Picture 4" descr="12_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81238"/>
            <a:ext cx="6096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7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Water cycle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600" dirty="0"/>
          </a:p>
        </p:txBody>
      </p:sp>
      <p:pic>
        <p:nvPicPr>
          <p:cNvPr id="167940" name="Picture 4" descr="12_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6425"/>
            <a:ext cx="91440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groundwater-surface water interaction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gaining and losing streams</a:t>
            </a:r>
          </a:p>
          <a:p>
            <a:pPr eaLnBrk="1" hangingPunct="1"/>
            <a:r>
              <a:rPr lang="en-US" altLang="en-US" b="1" dirty="0"/>
              <a:t>springs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karst</a:t>
            </a:r>
          </a:p>
          <a:p>
            <a:pPr lvl="1" eaLnBrk="1" hangingPunct="1"/>
            <a:r>
              <a:rPr lang="en-US" altLang="en-US" b="1" dirty="0"/>
              <a:t>sinkholes</a:t>
            </a:r>
          </a:p>
          <a:p>
            <a:pPr lvl="1" eaLnBrk="1" hangingPunct="1"/>
            <a:r>
              <a:rPr lang="en-US" altLang="en-US" b="1" dirty="0"/>
              <a:t>disappearing streams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6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groundwater-surface water interaction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11268" name="Picture 4" descr="12_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81238"/>
            <a:ext cx="6096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2_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5125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7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11268" name="Picture 4" descr="12_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81238"/>
            <a:ext cx="6096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12_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2863"/>
            <a:ext cx="78486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32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Water supply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Water budget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Input (rain\run 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output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runoff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withdrawal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subsurface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evaporation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transpiration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flood vs drought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hlinkClick r:id="rId4"/>
              </a:rPr>
              <a:t>https://www.drought.gov</a:t>
            </a:r>
            <a:r>
              <a:rPr lang="en-US" altLang="en-US" sz="2400" b="1" dirty="0"/>
              <a:t>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Water Use in the U.S.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2209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Estimated Use of Water in the United States in 2015</a:t>
            </a:r>
          </a:p>
          <a:p>
            <a:pPr lvl="1" eaLnBrk="1" hangingPunct="1"/>
            <a:r>
              <a:rPr lang="en-US" altLang="en-US" sz="2000" b="1" dirty="0">
                <a:hlinkClick r:id="rId4"/>
              </a:rPr>
              <a:t>https://pubs.er.usgs.gov/publication/cir1441</a:t>
            </a:r>
            <a:endParaRPr lang="en-US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98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Water Use in the U.S.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2209800"/>
          </a:xfrm>
        </p:spPr>
        <p:txBody>
          <a:bodyPr/>
          <a:lstStyle/>
          <a:p>
            <a:pPr eaLnBrk="1" hangingPunct="1"/>
            <a:endParaRPr lang="en-US" altLang="en-US" sz="2400" b="1" dirty="0"/>
          </a:p>
        </p:txBody>
      </p:sp>
      <p:pic>
        <p:nvPicPr>
          <p:cNvPr id="5" name="Picture 4" descr="Chart, bar chart, line chart&#10;&#10;Description automatically generated">
            <a:extLst>
              <a:ext uri="{FF2B5EF4-FFF2-40B4-BE49-F238E27FC236}">
                <a16:creationId xmlns:a16="http://schemas.microsoft.com/office/drawing/2014/main" id="{27531D6E-2F31-3A4A-B6D0-DB9F36D06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758"/>
            <a:ext cx="9144000" cy="5796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16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Water Use in the U.S.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2209800"/>
          </a:xfrm>
        </p:spPr>
        <p:txBody>
          <a:bodyPr/>
          <a:lstStyle/>
          <a:p>
            <a:pPr eaLnBrk="1" hangingPunct="1"/>
            <a:endParaRPr lang="en-US" altLang="en-US" sz="2400" b="1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34E7653-D8BC-CA4B-A2AA-82230C79E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948"/>
            <a:ext cx="9144000" cy="5804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162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59CF-0F55-BF48-8851-49935D0E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photo, different, items, sitting&#10;&#10;Description automatically generated">
            <a:extLst>
              <a:ext uri="{FF2B5EF4-FFF2-40B4-BE49-F238E27FC236}">
                <a16:creationId xmlns:a16="http://schemas.microsoft.com/office/drawing/2014/main" id="{DBF8CBEB-D0F3-D54E-BB93-0AEA0DCBE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5865"/>
            <a:ext cx="5333999" cy="6851009"/>
          </a:xfrm>
        </p:spPr>
      </p:pic>
    </p:spTree>
    <p:extLst>
      <p:ext uri="{BB962C8B-B14F-4D97-AF65-F5344CB8AC3E}">
        <p14:creationId xmlns:p14="http://schemas.microsoft.com/office/powerpoint/2010/main" val="568514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A639-7F9B-5C40-AE8C-8803FD4D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E7BCC-3C20-FD48-AC2E-1DD63EE73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" y="1295400"/>
            <a:ext cx="9180195" cy="4648200"/>
          </a:xfrm>
        </p:spPr>
      </p:pic>
    </p:spTree>
    <p:extLst>
      <p:ext uri="{BB962C8B-B14F-4D97-AF65-F5344CB8AC3E}">
        <p14:creationId xmlns:p14="http://schemas.microsoft.com/office/powerpoint/2010/main" val="128741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58A7-763D-904B-B5D1-AF3D2C12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65B2E1-2576-F947-A0D9-7F441B29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6DA5-2CCC-7B4D-BD99-AACF520A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178"/>
            <a:ext cx="8534400" cy="6140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3C853-8A13-1D43-8359-A2ABDEB99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483920"/>
            <a:ext cx="7924800" cy="3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Water cycle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600" dirty="0"/>
          </a:p>
        </p:txBody>
      </p:sp>
      <p:pic>
        <p:nvPicPr>
          <p:cNvPr id="167942" name="Picture 6" descr="12_T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00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Surface Water Use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in-stream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navigation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habitat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recreation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off-stream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agricultural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residential - (inc. drinking)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industrial &amp; commercial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municipal</a:t>
            </a:r>
          </a:p>
        </p:txBody>
      </p:sp>
      <p:pic>
        <p:nvPicPr>
          <p:cNvPr id="1028" name="Picture 4" descr="12_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Water management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supply vs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volume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overdraft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develop supplies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wells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reservoirs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aqueducts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reallocation of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conservation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increase efficiency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recycling of waste water</a:t>
            </a:r>
          </a:p>
        </p:txBody>
      </p:sp>
      <p:pic>
        <p:nvPicPr>
          <p:cNvPr id="66564" name="Picture 4" descr="12_19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12_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5038"/>
            <a:ext cx="57150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Water use issues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out of basin use</a:t>
            </a:r>
          </a:p>
          <a:p>
            <a:pPr eaLnBrk="1" hangingPunct="1"/>
            <a:r>
              <a:rPr lang="en-US" altLang="en-US" b="1" dirty="0"/>
              <a:t>consumptive use</a:t>
            </a:r>
          </a:p>
          <a:p>
            <a:pPr eaLnBrk="1" hangingPunct="1"/>
            <a:r>
              <a:rPr lang="en-US" altLang="en-US" b="1" dirty="0"/>
              <a:t>sewage</a:t>
            </a:r>
          </a:p>
          <a:p>
            <a:pPr eaLnBrk="1" hangingPunct="1"/>
            <a:r>
              <a:rPr lang="en-US" altLang="en-US" b="1" dirty="0"/>
              <a:t>sedimentation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surface water rights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riparian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adjacent landowner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goes with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east of Miss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prior appropriation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volume per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separate from other property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west of Miss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groundwater rights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absolute ownership (pump at will)</a:t>
            </a:r>
          </a:p>
          <a:p>
            <a:pPr lvl="1" eaLnBrk="1" hangingPunct="1"/>
            <a:r>
              <a:rPr lang="en-US" altLang="en-US" b="1" dirty="0"/>
              <a:t>reasonable use</a:t>
            </a:r>
          </a:p>
          <a:p>
            <a:pPr lvl="1" eaLnBrk="1" hangingPunct="1"/>
            <a:r>
              <a:rPr lang="en-US" altLang="en-US" b="1" dirty="0"/>
              <a:t>correlative rights</a:t>
            </a:r>
          </a:p>
          <a:p>
            <a:pPr lvl="1" eaLnBrk="1" hangingPunct="1"/>
            <a:r>
              <a:rPr lang="en-US" altLang="en-US" b="1" dirty="0"/>
              <a:t>all owners =</a:t>
            </a:r>
          </a:p>
          <a:p>
            <a:pPr lvl="1" eaLnBrk="1" hangingPunct="1"/>
            <a:r>
              <a:rPr lang="en-US" altLang="en-US" b="1" dirty="0"/>
              <a:t>safe yield is divided</a:t>
            </a:r>
          </a:p>
          <a:p>
            <a:pPr eaLnBrk="1" hangingPunct="1"/>
            <a:r>
              <a:rPr lang="en-US" altLang="en-US" b="1" dirty="0"/>
              <a:t>prior appropriation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Water cycle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600" dirty="0"/>
          </a:p>
        </p:txBody>
      </p:sp>
      <p:pic>
        <p:nvPicPr>
          <p:cNvPr id="167941" name="Picture 5" descr="12_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50875"/>
            <a:ext cx="85344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74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85AA-E2F5-497F-19F5-177798E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b="1" dirty="0"/>
              <a:t>Rainwater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A942F-0377-C8C5-49C6-B84D2F304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990600"/>
            <a:ext cx="7645400" cy="57340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B3A58-F910-0B3F-C52A-F496DE9A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8" y="990600"/>
            <a:ext cx="7645401" cy="5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Surface Water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watershed - drainage basin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dirty="0">
                <a:hlinkClick r:id="rId4"/>
              </a:rPr>
              <a:t>https://www.epa.gov/waterdata/hows-my-waterway</a:t>
            </a:r>
            <a:r>
              <a:rPr lang="en-US" altLang="en-US" sz="20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supply factors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precipitation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geology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basin shape, relief, slope, efficiency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orientation to storms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vegetation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animals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groundwater flow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Surface Water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b="1" dirty="0"/>
          </a:p>
        </p:txBody>
      </p:sp>
      <p:pic>
        <p:nvPicPr>
          <p:cNvPr id="7172" name="Picture 4" descr="12_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10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6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Groundwater recharge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precipitation (ultimate source)</a:t>
            </a:r>
          </a:p>
          <a:p>
            <a:pPr eaLnBrk="1" hangingPunct="1"/>
            <a:r>
              <a:rPr lang="en-US" altLang="en-US" b="1" dirty="0"/>
              <a:t>influent (losing) stream or lake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Groundwater distribution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zone of aeration</a:t>
            </a:r>
          </a:p>
          <a:p>
            <a:pPr eaLnBrk="1" hangingPunct="1"/>
            <a:r>
              <a:rPr lang="en-US" altLang="en-US" b="1" dirty="0"/>
              <a:t>water table</a:t>
            </a:r>
          </a:p>
          <a:p>
            <a:pPr eaLnBrk="1" hangingPunct="1"/>
            <a:r>
              <a:rPr lang="en-US" altLang="en-US" b="1" dirty="0"/>
              <a:t>zone of saturation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60421" name="Picture 5" descr="12_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1524000"/>
            <a:ext cx="47386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MARTPenAnnotation17"/>
          <p:cNvSpPr>
            <a:spLocks/>
          </p:cNvSpPr>
          <p:nvPr/>
        </p:nvSpPr>
        <p:spPr bwMode="auto">
          <a:xfrm>
            <a:off x="8875713" y="3938588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12601575 h 6"/>
              <a:gd name="T4" fmla="*/ 0 60000 65536"/>
              <a:gd name="T5" fmla="*/ 0 60000 65536"/>
              <a:gd name="T6" fmla="*/ 0 w 1"/>
              <a:gd name="T7" fmla="*/ 0 h 6"/>
              <a:gd name="T8" fmla="*/ 1 w 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">
                <a:moveTo>
                  <a:pt x="0" y="0"/>
                </a:moveTo>
                <a:lnTo>
                  <a:pt x="0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2439</TotalTime>
  <Words>424</Words>
  <Application>Microsoft Macintosh PowerPoint</Application>
  <PresentationFormat>On-screen Show (4:3)</PresentationFormat>
  <Paragraphs>172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Times New Roman</vt:lpstr>
      <vt:lpstr>Wingdings</vt:lpstr>
      <vt:lpstr>Post Modern</vt:lpstr>
      <vt:lpstr>Chapter 12: Water Resources</vt:lpstr>
      <vt:lpstr>Water cycle</vt:lpstr>
      <vt:lpstr>Water cycle</vt:lpstr>
      <vt:lpstr>Water cycle</vt:lpstr>
      <vt:lpstr>Rainwater</vt:lpstr>
      <vt:lpstr>Surface Water</vt:lpstr>
      <vt:lpstr>Surface Water</vt:lpstr>
      <vt:lpstr>Groundwater recharge</vt:lpstr>
      <vt:lpstr>Groundwater distribution</vt:lpstr>
      <vt:lpstr>Groundwater distribution</vt:lpstr>
      <vt:lpstr>PowerPoint Presentation</vt:lpstr>
      <vt:lpstr>PowerPoint Presentation</vt:lpstr>
      <vt:lpstr>groundwater discharge</vt:lpstr>
      <vt:lpstr>Groundwater Flow</vt:lpstr>
      <vt:lpstr>Groundwater Flow</vt:lpstr>
      <vt:lpstr>Wells</vt:lpstr>
      <vt:lpstr>Wells</vt:lpstr>
      <vt:lpstr>PowerPoint Presentation</vt:lpstr>
      <vt:lpstr>groundwater-surface water interaction</vt:lpstr>
      <vt:lpstr>groundwater-surface water interaction</vt:lpstr>
      <vt:lpstr>groundwater-surface water interaction</vt:lpstr>
      <vt:lpstr>PowerPoint Presentation</vt:lpstr>
      <vt:lpstr>Water supply</vt:lpstr>
      <vt:lpstr>Water Use in the U.S.</vt:lpstr>
      <vt:lpstr>Water Use in the U.S.</vt:lpstr>
      <vt:lpstr>Water Use in the U.S.</vt:lpstr>
      <vt:lpstr>PowerPoint Presentation</vt:lpstr>
      <vt:lpstr>PowerPoint Presentation</vt:lpstr>
      <vt:lpstr>PowerPoint Presentation</vt:lpstr>
      <vt:lpstr>Surface Water Use</vt:lpstr>
      <vt:lpstr>Water management</vt:lpstr>
      <vt:lpstr>Water use issues</vt:lpstr>
      <vt:lpstr>surface water rights</vt:lpstr>
      <vt:lpstr>groundwater rights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Water: Process, Supply, &amp; Use</dc:title>
  <dc:creator>Mike Phillips</dc:creator>
  <cp:lastModifiedBy>Michael Phillips</cp:lastModifiedBy>
  <cp:revision>75</cp:revision>
  <dcterms:created xsi:type="dcterms:W3CDTF">2002-05-30T21:22:19Z</dcterms:created>
  <dcterms:modified xsi:type="dcterms:W3CDTF">2022-10-21T01:56:11Z</dcterms:modified>
</cp:coreProperties>
</file>