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77" r:id="rId2"/>
    <p:sldId id="266" r:id="rId3"/>
    <p:sldId id="307" r:id="rId4"/>
    <p:sldId id="278" r:id="rId5"/>
    <p:sldId id="279" r:id="rId6"/>
    <p:sldId id="269" r:id="rId7"/>
    <p:sldId id="306" r:id="rId8"/>
    <p:sldId id="280" r:id="rId9"/>
    <p:sldId id="281" r:id="rId10"/>
    <p:sldId id="270" r:id="rId11"/>
    <p:sldId id="282" r:id="rId12"/>
    <p:sldId id="283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20" autoAdjust="0"/>
  </p:normalViewPr>
  <p:slideViewPr>
    <p:cSldViewPr>
      <p:cViewPr varScale="1">
        <p:scale>
          <a:sx n="47" d="100"/>
          <a:sy n="47" d="100"/>
        </p:scale>
        <p:origin x="200" y="1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CA3E-74F0-D740-9716-5B92F63AFE07}" type="datetimeFigureOut">
              <a:rPr lang="en-US" smtClean="0"/>
              <a:t>11/7/20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8290-ED10-ED44-9ACF-F6D8BCAC2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7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2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4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3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7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4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15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17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8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98290-ED10-ED44-9ACF-F6D8BCAC21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4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6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" name="Group 11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12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25" name="Group 14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5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Freeform 16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88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89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5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0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3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4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1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1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2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0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3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7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4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5" name="Freeform 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6" name="Freeform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7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7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6 h 1064"/>
                        <a:gd name="T2" fmla="*/ 0 w 2012"/>
                        <a:gd name="T3" fmla="*/ 112 h 1064"/>
                        <a:gd name="T4" fmla="*/ 25 w 2012"/>
                        <a:gd name="T5" fmla="*/ 112 h 1064"/>
                        <a:gd name="T6" fmla="*/ 186 w 2012"/>
                        <a:gd name="T7" fmla="*/ 112 h 1064"/>
                        <a:gd name="T8" fmla="*/ 211 w 2012"/>
                        <a:gd name="T9" fmla="*/ 112 h 1064"/>
                        <a:gd name="T10" fmla="*/ 211 w 2012"/>
                        <a:gd name="T11" fmla="*/ 6 h 1064"/>
                        <a:gd name="T12" fmla="*/ 0 w 2012"/>
                        <a:gd name="T13" fmla="*/ 6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" name="Group 53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Freeform 55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5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50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9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0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1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7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8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2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65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6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3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4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4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1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9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0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6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7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8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6 h 1064"/>
                        <a:gd name="T2" fmla="*/ 0 w 2012"/>
                        <a:gd name="T3" fmla="*/ 112 h 1064"/>
                        <a:gd name="T4" fmla="*/ 25 w 2012"/>
                        <a:gd name="T5" fmla="*/ 112 h 1064"/>
                        <a:gd name="T6" fmla="*/ 186 w 2012"/>
                        <a:gd name="T7" fmla="*/ 112 h 1064"/>
                        <a:gd name="T8" fmla="*/ 211 w 2012"/>
                        <a:gd name="T9" fmla="*/ 112 h 1064"/>
                        <a:gd name="T10" fmla="*/ 211 w 2012"/>
                        <a:gd name="T11" fmla="*/ 6 h 1064"/>
                        <a:gd name="T12" fmla="*/ 0 w 2012"/>
                        <a:gd name="T13" fmla="*/ 6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7" name="Group 92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3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256 w 2570"/>
                      <a:gd name="T1" fmla="*/ 0 h 2766"/>
                      <a:gd name="T2" fmla="*/ 60 w 2570"/>
                      <a:gd name="T3" fmla="*/ 361 h 2766"/>
                      <a:gd name="T4" fmla="*/ 434 w 2570"/>
                      <a:gd name="T5" fmla="*/ 193 h 2766"/>
                      <a:gd name="T6" fmla="*/ 159 w 2570"/>
                      <a:gd name="T7" fmla="*/ 322 h 2766"/>
                      <a:gd name="T8" fmla="*/ 359 w 2570"/>
                      <a:gd name="T9" fmla="*/ 225 h 2766"/>
                      <a:gd name="T10" fmla="*/ 229 w 2570"/>
                      <a:gd name="T11" fmla="*/ 295 h 2766"/>
                      <a:gd name="T12" fmla="*/ 322 w 2570"/>
                      <a:gd name="T13" fmla="*/ 251 h 2766"/>
                      <a:gd name="T14" fmla="*/ 272 w 2570"/>
                      <a:gd name="T15" fmla="*/ 287 h 2766"/>
                      <a:gd name="T16" fmla="*/ 309 w 2570"/>
                      <a:gd name="T17" fmla="*/ 259 h 2766"/>
                      <a:gd name="T18" fmla="*/ 247 w 2570"/>
                      <a:gd name="T19" fmla="*/ 297 h 2766"/>
                      <a:gd name="T20" fmla="*/ 349 w 2570"/>
                      <a:gd name="T21" fmla="*/ 242 h 2766"/>
                      <a:gd name="T22" fmla="*/ 182 w 2570"/>
                      <a:gd name="T23" fmla="*/ 318 h 2766"/>
                      <a:gd name="T24" fmla="*/ 406 w 2570"/>
                      <a:gd name="T25" fmla="*/ 203 h 2766"/>
                      <a:gd name="T26" fmla="*/ 103 w 2570"/>
                      <a:gd name="T27" fmla="*/ 343 h 2766"/>
                      <a:gd name="T28" fmla="*/ 251 w 2570"/>
                      <a:gd name="T29" fmla="*/ 57 h 2766"/>
                      <a:gd name="T30" fmla="*/ 256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94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256 w 2570"/>
                      <a:gd name="T1" fmla="*/ 0 h 2766"/>
                      <a:gd name="T2" fmla="*/ 60 w 2570"/>
                      <a:gd name="T3" fmla="*/ 361 h 2766"/>
                      <a:gd name="T4" fmla="*/ 434 w 2570"/>
                      <a:gd name="T5" fmla="*/ 193 h 2766"/>
                      <a:gd name="T6" fmla="*/ 159 w 2570"/>
                      <a:gd name="T7" fmla="*/ 322 h 2766"/>
                      <a:gd name="T8" fmla="*/ 359 w 2570"/>
                      <a:gd name="T9" fmla="*/ 225 h 2766"/>
                      <a:gd name="T10" fmla="*/ 229 w 2570"/>
                      <a:gd name="T11" fmla="*/ 295 h 2766"/>
                      <a:gd name="T12" fmla="*/ 322 w 2570"/>
                      <a:gd name="T13" fmla="*/ 251 h 2766"/>
                      <a:gd name="T14" fmla="*/ 272 w 2570"/>
                      <a:gd name="T15" fmla="*/ 287 h 2766"/>
                      <a:gd name="T16" fmla="*/ 309 w 2570"/>
                      <a:gd name="T17" fmla="*/ 259 h 2766"/>
                      <a:gd name="T18" fmla="*/ 247 w 2570"/>
                      <a:gd name="T19" fmla="*/ 297 h 2766"/>
                      <a:gd name="T20" fmla="*/ 349 w 2570"/>
                      <a:gd name="T21" fmla="*/ 242 h 2766"/>
                      <a:gd name="T22" fmla="*/ 182 w 2570"/>
                      <a:gd name="T23" fmla="*/ 318 h 2766"/>
                      <a:gd name="T24" fmla="*/ 406 w 2570"/>
                      <a:gd name="T25" fmla="*/ 203 h 2766"/>
                      <a:gd name="T26" fmla="*/ 103 w 2570"/>
                      <a:gd name="T27" fmla="*/ 343 h 2766"/>
                      <a:gd name="T28" fmla="*/ 251 w 2570"/>
                      <a:gd name="T29" fmla="*/ 57 h 2766"/>
                      <a:gd name="T30" fmla="*/ 256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" name="Freeform 95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256 w 2570"/>
                    <a:gd name="T1" fmla="*/ 0 h 2766"/>
                    <a:gd name="T2" fmla="*/ 60 w 2570"/>
                    <a:gd name="T3" fmla="*/ 361 h 2766"/>
                    <a:gd name="T4" fmla="*/ 434 w 2570"/>
                    <a:gd name="T5" fmla="*/ 193 h 2766"/>
                    <a:gd name="T6" fmla="*/ 159 w 2570"/>
                    <a:gd name="T7" fmla="*/ 322 h 2766"/>
                    <a:gd name="T8" fmla="*/ 359 w 2570"/>
                    <a:gd name="T9" fmla="*/ 225 h 2766"/>
                    <a:gd name="T10" fmla="*/ 229 w 2570"/>
                    <a:gd name="T11" fmla="*/ 295 h 2766"/>
                    <a:gd name="T12" fmla="*/ 322 w 2570"/>
                    <a:gd name="T13" fmla="*/ 251 h 2766"/>
                    <a:gd name="T14" fmla="*/ 272 w 2570"/>
                    <a:gd name="T15" fmla="*/ 287 h 2766"/>
                    <a:gd name="T16" fmla="*/ 309 w 2570"/>
                    <a:gd name="T17" fmla="*/ 259 h 2766"/>
                    <a:gd name="T18" fmla="*/ 247 w 2570"/>
                    <a:gd name="T19" fmla="*/ 297 h 2766"/>
                    <a:gd name="T20" fmla="*/ 349 w 2570"/>
                    <a:gd name="T21" fmla="*/ 242 h 2766"/>
                    <a:gd name="T22" fmla="*/ 182 w 2570"/>
                    <a:gd name="T23" fmla="*/ 318 h 2766"/>
                    <a:gd name="T24" fmla="*/ 406 w 2570"/>
                    <a:gd name="T25" fmla="*/ 203 h 2766"/>
                    <a:gd name="T26" fmla="*/ 103 w 2570"/>
                    <a:gd name="T27" fmla="*/ 343 h 2766"/>
                    <a:gd name="T28" fmla="*/ 251 w 2570"/>
                    <a:gd name="T29" fmla="*/ 57 h 2766"/>
                    <a:gd name="T30" fmla="*/ 256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Freeform 96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256 w 2570"/>
                    <a:gd name="T1" fmla="*/ 0 h 2766"/>
                    <a:gd name="T2" fmla="*/ 60 w 2570"/>
                    <a:gd name="T3" fmla="*/ 361 h 2766"/>
                    <a:gd name="T4" fmla="*/ 434 w 2570"/>
                    <a:gd name="T5" fmla="*/ 193 h 2766"/>
                    <a:gd name="T6" fmla="*/ 159 w 2570"/>
                    <a:gd name="T7" fmla="*/ 322 h 2766"/>
                    <a:gd name="T8" fmla="*/ 359 w 2570"/>
                    <a:gd name="T9" fmla="*/ 225 h 2766"/>
                    <a:gd name="T10" fmla="*/ 229 w 2570"/>
                    <a:gd name="T11" fmla="*/ 295 h 2766"/>
                    <a:gd name="T12" fmla="*/ 322 w 2570"/>
                    <a:gd name="T13" fmla="*/ 251 h 2766"/>
                    <a:gd name="T14" fmla="*/ 272 w 2570"/>
                    <a:gd name="T15" fmla="*/ 287 h 2766"/>
                    <a:gd name="T16" fmla="*/ 309 w 2570"/>
                    <a:gd name="T17" fmla="*/ 259 h 2766"/>
                    <a:gd name="T18" fmla="*/ 247 w 2570"/>
                    <a:gd name="T19" fmla="*/ 297 h 2766"/>
                    <a:gd name="T20" fmla="*/ 349 w 2570"/>
                    <a:gd name="T21" fmla="*/ 242 h 2766"/>
                    <a:gd name="T22" fmla="*/ 182 w 2570"/>
                    <a:gd name="T23" fmla="*/ 318 h 2766"/>
                    <a:gd name="T24" fmla="*/ 406 w 2570"/>
                    <a:gd name="T25" fmla="*/ 203 h 2766"/>
                    <a:gd name="T26" fmla="*/ 103 w 2570"/>
                    <a:gd name="T27" fmla="*/ 343 h 2766"/>
                    <a:gd name="T28" fmla="*/ 251 w 2570"/>
                    <a:gd name="T29" fmla="*/ 57 h 2766"/>
                    <a:gd name="T30" fmla="*/ 256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99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0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AutoShape 101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AutoShape 102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103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04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AutoShape 105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AutoShape 106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5947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5948" name="Rectangle 10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9" name="Rectangle 10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" name="Rectangle 1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" name="Rectangle 1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A564E-14BE-4A7C-AC13-E82585327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31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5D2F-5C5E-4354-8971-F7FA8EA57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88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D1CD-5368-41DA-B2CB-783CCF8FC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3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70A61-7068-41FF-AA72-898BD82A7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2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10B5-E2F0-4F53-9A9E-0116040456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5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0F39B-71E2-497B-A4FD-718AF35B5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1D8B-73C0-4101-8934-70A43C60E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80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2CC0-22EE-4E53-9D10-D67617547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78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0295D-9980-40DA-ACFF-9BDAED4BC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33D1-3F1A-4911-AE46-25724B16C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0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10531-C51E-49E3-A3E1-65E73F72B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06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4" name="Rectangle 4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22" name="Rectangle 6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823" name="Rectangle 7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38" name="Rectangle 8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039" name="Group 9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1040" name="AutoShape 10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1" name="Rectangle 11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042" name="Group 12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1088" name="Freeform 13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14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9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4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5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6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2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3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7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120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1" name="Freeform 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8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8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9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9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6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7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10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4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5" name="Freeform 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11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2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3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9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103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4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101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2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4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99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0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5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97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8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9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6 h 1064"/>
                        <a:gd name="T2" fmla="*/ 0 w 2012"/>
                        <a:gd name="T3" fmla="*/ 112 h 1064"/>
                        <a:gd name="T4" fmla="*/ 25 w 2012"/>
                        <a:gd name="T5" fmla="*/ 112 h 1064"/>
                        <a:gd name="T6" fmla="*/ 186 w 2012"/>
                        <a:gd name="T7" fmla="*/ 112 h 1064"/>
                        <a:gd name="T8" fmla="*/ 211 w 2012"/>
                        <a:gd name="T9" fmla="*/ 112 h 1064"/>
                        <a:gd name="T10" fmla="*/ 211 w 2012"/>
                        <a:gd name="T11" fmla="*/ 6 h 1064"/>
                        <a:gd name="T12" fmla="*/ 0 w 2012"/>
                        <a:gd name="T13" fmla="*/ 6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3" name="Group 51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1050" name="Freeform 5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5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86 h 96"/>
                      <a:gd name="T6" fmla="*/ 86 w 230"/>
                      <a:gd name="T7" fmla="*/ 106 h 96"/>
                      <a:gd name="T8" fmla="*/ 204 w 230"/>
                      <a:gd name="T9" fmla="*/ 10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5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6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7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68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4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5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69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82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3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11 h 1064"/>
                            <a:gd name="T2" fmla="*/ 0 w 2012"/>
                            <a:gd name="T3" fmla="*/ 220 h 1064"/>
                            <a:gd name="T4" fmla="*/ 49 w 2012"/>
                            <a:gd name="T5" fmla="*/ 220 h 1064"/>
                            <a:gd name="T6" fmla="*/ 366 w 2012"/>
                            <a:gd name="T7" fmla="*/ 220 h 1064"/>
                            <a:gd name="T8" fmla="*/ 416 w 2012"/>
                            <a:gd name="T9" fmla="*/ 220 h 1064"/>
                            <a:gd name="T10" fmla="*/ 416 w 2012"/>
                            <a:gd name="T11" fmla="*/ 11 h 1064"/>
                            <a:gd name="T12" fmla="*/ 0 w 2012"/>
                            <a:gd name="T13" fmla="*/ 11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0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0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1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1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8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9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2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6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7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3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4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5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5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65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6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5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063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4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6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61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2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11 h 1064"/>
                          <a:gd name="T2" fmla="*/ 0 w 2012"/>
                          <a:gd name="T3" fmla="*/ 220 h 1064"/>
                          <a:gd name="T4" fmla="*/ 49 w 2012"/>
                          <a:gd name="T5" fmla="*/ 220 h 1064"/>
                          <a:gd name="T6" fmla="*/ 366 w 2012"/>
                          <a:gd name="T7" fmla="*/ 220 h 1064"/>
                          <a:gd name="T8" fmla="*/ 416 w 2012"/>
                          <a:gd name="T9" fmla="*/ 220 h 1064"/>
                          <a:gd name="T10" fmla="*/ 416 w 2012"/>
                          <a:gd name="T11" fmla="*/ 11 h 1064"/>
                          <a:gd name="T12" fmla="*/ 0 w 2012"/>
                          <a:gd name="T13" fmla="*/ 11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7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59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0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58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6 h 1064"/>
                        <a:gd name="T2" fmla="*/ 0 w 2012"/>
                        <a:gd name="T3" fmla="*/ 112 h 1064"/>
                        <a:gd name="T4" fmla="*/ 25 w 2012"/>
                        <a:gd name="T5" fmla="*/ 112 h 1064"/>
                        <a:gd name="T6" fmla="*/ 186 w 2012"/>
                        <a:gd name="T7" fmla="*/ 112 h 1064"/>
                        <a:gd name="T8" fmla="*/ 211 w 2012"/>
                        <a:gd name="T9" fmla="*/ 112 h 1064"/>
                        <a:gd name="T10" fmla="*/ 211 w 2012"/>
                        <a:gd name="T11" fmla="*/ 6 h 1064"/>
                        <a:gd name="T12" fmla="*/ 0 w 2012"/>
                        <a:gd name="T13" fmla="*/ 6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4" name="Group 90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1048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256 w 2570"/>
                      <a:gd name="T1" fmla="*/ 0 h 2766"/>
                      <a:gd name="T2" fmla="*/ 60 w 2570"/>
                      <a:gd name="T3" fmla="*/ 361 h 2766"/>
                      <a:gd name="T4" fmla="*/ 434 w 2570"/>
                      <a:gd name="T5" fmla="*/ 193 h 2766"/>
                      <a:gd name="T6" fmla="*/ 159 w 2570"/>
                      <a:gd name="T7" fmla="*/ 322 h 2766"/>
                      <a:gd name="T8" fmla="*/ 359 w 2570"/>
                      <a:gd name="T9" fmla="*/ 225 h 2766"/>
                      <a:gd name="T10" fmla="*/ 229 w 2570"/>
                      <a:gd name="T11" fmla="*/ 295 h 2766"/>
                      <a:gd name="T12" fmla="*/ 322 w 2570"/>
                      <a:gd name="T13" fmla="*/ 251 h 2766"/>
                      <a:gd name="T14" fmla="*/ 272 w 2570"/>
                      <a:gd name="T15" fmla="*/ 287 h 2766"/>
                      <a:gd name="T16" fmla="*/ 309 w 2570"/>
                      <a:gd name="T17" fmla="*/ 259 h 2766"/>
                      <a:gd name="T18" fmla="*/ 247 w 2570"/>
                      <a:gd name="T19" fmla="*/ 297 h 2766"/>
                      <a:gd name="T20" fmla="*/ 349 w 2570"/>
                      <a:gd name="T21" fmla="*/ 242 h 2766"/>
                      <a:gd name="T22" fmla="*/ 182 w 2570"/>
                      <a:gd name="T23" fmla="*/ 318 h 2766"/>
                      <a:gd name="T24" fmla="*/ 406 w 2570"/>
                      <a:gd name="T25" fmla="*/ 203 h 2766"/>
                      <a:gd name="T26" fmla="*/ 103 w 2570"/>
                      <a:gd name="T27" fmla="*/ 343 h 2766"/>
                      <a:gd name="T28" fmla="*/ 251 w 2570"/>
                      <a:gd name="T29" fmla="*/ 57 h 2766"/>
                      <a:gd name="T30" fmla="*/ 256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92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256 w 2570"/>
                      <a:gd name="T1" fmla="*/ 0 h 2766"/>
                      <a:gd name="T2" fmla="*/ 60 w 2570"/>
                      <a:gd name="T3" fmla="*/ 361 h 2766"/>
                      <a:gd name="T4" fmla="*/ 434 w 2570"/>
                      <a:gd name="T5" fmla="*/ 193 h 2766"/>
                      <a:gd name="T6" fmla="*/ 159 w 2570"/>
                      <a:gd name="T7" fmla="*/ 322 h 2766"/>
                      <a:gd name="T8" fmla="*/ 359 w 2570"/>
                      <a:gd name="T9" fmla="*/ 225 h 2766"/>
                      <a:gd name="T10" fmla="*/ 229 w 2570"/>
                      <a:gd name="T11" fmla="*/ 295 h 2766"/>
                      <a:gd name="T12" fmla="*/ 322 w 2570"/>
                      <a:gd name="T13" fmla="*/ 251 h 2766"/>
                      <a:gd name="T14" fmla="*/ 272 w 2570"/>
                      <a:gd name="T15" fmla="*/ 287 h 2766"/>
                      <a:gd name="T16" fmla="*/ 309 w 2570"/>
                      <a:gd name="T17" fmla="*/ 259 h 2766"/>
                      <a:gd name="T18" fmla="*/ 247 w 2570"/>
                      <a:gd name="T19" fmla="*/ 297 h 2766"/>
                      <a:gd name="T20" fmla="*/ 349 w 2570"/>
                      <a:gd name="T21" fmla="*/ 242 h 2766"/>
                      <a:gd name="T22" fmla="*/ 182 w 2570"/>
                      <a:gd name="T23" fmla="*/ 318 h 2766"/>
                      <a:gd name="T24" fmla="*/ 406 w 2570"/>
                      <a:gd name="T25" fmla="*/ 203 h 2766"/>
                      <a:gd name="T26" fmla="*/ 103 w 2570"/>
                      <a:gd name="T27" fmla="*/ 343 h 2766"/>
                      <a:gd name="T28" fmla="*/ 251 w 2570"/>
                      <a:gd name="T29" fmla="*/ 57 h 2766"/>
                      <a:gd name="T30" fmla="*/ 256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5" name="Freeform 93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256 w 2570"/>
                    <a:gd name="T1" fmla="*/ 0 h 2766"/>
                    <a:gd name="T2" fmla="*/ 60 w 2570"/>
                    <a:gd name="T3" fmla="*/ 361 h 2766"/>
                    <a:gd name="T4" fmla="*/ 434 w 2570"/>
                    <a:gd name="T5" fmla="*/ 193 h 2766"/>
                    <a:gd name="T6" fmla="*/ 159 w 2570"/>
                    <a:gd name="T7" fmla="*/ 322 h 2766"/>
                    <a:gd name="T8" fmla="*/ 359 w 2570"/>
                    <a:gd name="T9" fmla="*/ 225 h 2766"/>
                    <a:gd name="T10" fmla="*/ 229 w 2570"/>
                    <a:gd name="T11" fmla="*/ 295 h 2766"/>
                    <a:gd name="T12" fmla="*/ 322 w 2570"/>
                    <a:gd name="T13" fmla="*/ 251 h 2766"/>
                    <a:gd name="T14" fmla="*/ 272 w 2570"/>
                    <a:gd name="T15" fmla="*/ 287 h 2766"/>
                    <a:gd name="T16" fmla="*/ 309 w 2570"/>
                    <a:gd name="T17" fmla="*/ 259 h 2766"/>
                    <a:gd name="T18" fmla="*/ 247 w 2570"/>
                    <a:gd name="T19" fmla="*/ 297 h 2766"/>
                    <a:gd name="T20" fmla="*/ 349 w 2570"/>
                    <a:gd name="T21" fmla="*/ 242 h 2766"/>
                    <a:gd name="T22" fmla="*/ 182 w 2570"/>
                    <a:gd name="T23" fmla="*/ 318 h 2766"/>
                    <a:gd name="T24" fmla="*/ 406 w 2570"/>
                    <a:gd name="T25" fmla="*/ 203 h 2766"/>
                    <a:gd name="T26" fmla="*/ 103 w 2570"/>
                    <a:gd name="T27" fmla="*/ 343 h 2766"/>
                    <a:gd name="T28" fmla="*/ 251 w 2570"/>
                    <a:gd name="T29" fmla="*/ 57 h 2766"/>
                    <a:gd name="T30" fmla="*/ 256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Freeform 94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256 w 2570"/>
                    <a:gd name="T1" fmla="*/ 0 h 2766"/>
                    <a:gd name="T2" fmla="*/ 60 w 2570"/>
                    <a:gd name="T3" fmla="*/ 361 h 2766"/>
                    <a:gd name="T4" fmla="*/ 434 w 2570"/>
                    <a:gd name="T5" fmla="*/ 193 h 2766"/>
                    <a:gd name="T6" fmla="*/ 159 w 2570"/>
                    <a:gd name="T7" fmla="*/ 322 h 2766"/>
                    <a:gd name="T8" fmla="*/ 359 w 2570"/>
                    <a:gd name="T9" fmla="*/ 225 h 2766"/>
                    <a:gd name="T10" fmla="*/ 229 w 2570"/>
                    <a:gd name="T11" fmla="*/ 295 h 2766"/>
                    <a:gd name="T12" fmla="*/ 322 w 2570"/>
                    <a:gd name="T13" fmla="*/ 251 h 2766"/>
                    <a:gd name="T14" fmla="*/ 272 w 2570"/>
                    <a:gd name="T15" fmla="*/ 287 h 2766"/>
                    <a:gd name="T16" fmla="*/ 309 w 2570"/>
                    <a:gd name="T17" fmla="*/ 259 h 2766"/>
                    <a:gd name="T18" fmla="*/ 247 w 2570"/>
                    <a:gd name="T19" fmla="*/ 297 h 2766"/>
                    <a:gd name="T20" fmla="*/ 349 w 2570"/>
                    <a:gd name="T21" fmla="*/ 242 h 2766"/>
                    <a:gd name="T22" fmla="*/ 182 w 2570"/>
                    <a:gd name="T23" fmla="*/ 318 h 2766"/>
                    <a:gd name="T24" fmla="*/ 406 w 2570"/>
                    <a:gd name="T25" fmla="*/ 203 h 2766"/>
                    <a:gd name="T26" fmla="*/ 103 w 2570"/>
                    <a:gd name="T27" fmla="*/ 343 h 2766"/>
                    <a:gd name="T28" fmla="*/ 251 w 2570"/>
                    <a:gd name="T29" fmla="*/ 57 h 2766"/>
                    <a:gd name="T30" fmla="*/ 256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algn="ctr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1033" name="Rectangle 96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9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9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915" name="Rectangle 9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i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916" name="Rectangle 10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i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917" name="Rectangle 10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i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65E80F-A0EE-43C4-B1BC-96ECDA524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Chapter 18</a:t>
            </a:r>
            <a:br>
              <a:rPr lang="en-US" altLang="en-US" b="1" dirty="0"/>
            </a:br>
            <a:r>
              <a:rPr lang="en-US" altLang="en-US" b="1" dirty="0"/>
              <a:t>Geology, Society, and the Future: Selected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Hazardous Waste Disposal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Waste by-products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Uncontrolled sites - CERCLA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Controlled sites - RCRA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responsible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cradle to grave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generators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transporters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storage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treatment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disposal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Site Selection and Evaluation</a:t>
            </a:r>
            <a:br>
              <a:rPr lang="en-US" altLang="en-US" b="1" dirty="0"/>
            </a:br>
            <a:r>
              <a:rPr lang="en-US" altLang="en-US" b="1" dirty="0"/>
              <a:t>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Cost benefits 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Physiographic determinism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use map overlays (to show +’s and -’s)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choose best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use physical, social, aesthetic, </a:t>
            </a:r>
            <a:r>
              <a:rPr lang="en-US" altLang="en-US" sz="2400" b="1" dirty="0" err="1"/>
              <a:t>etc</a:t>
            </a:r>
            <a:endParaRPr lang="en-US" alt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Environmental geology mapping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interpretive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may focus on anticipated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content based on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GIS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Site Selection and Evaluation</a:t>
            </a:r>
            <a:br>
              <a:rPr lang="en-US" altLang="en-US" b="1" dirty="0"/>
            </a:br>
            <a:r>
              <a:rPr lang="en-US" altLang="en-US" b="1" dirty="0"/>
              <a:t>Considerations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Landscape aesthetics - scenic resources</a:t>
            </a:r>
          </a:p>
          <a:p>
            <a:pPr lvl="1" eaLnBrk="1" hangingPunct="1"/>
            <a:r>
              <a:rPr lang="en-US" altLang="en-US" b="1" dirty="0"/>
              <a:t>hard to evaluate - subjective</a:t>
            </a:r>
          </a:p>
          <a:p>
            <a:pPr lvl="1" eaLnBrk="1" hangingPunct="1"/>
            <a:r>
              <a:rPr lang="en-US" altLang="en-US" b="1" dirty="0"/>
              <a:t>uniqueness - overall scenic</a:t>
            </a:r>
          </a:p>
          <a:p>
            <a:pPr eaLnBrk="1" hangingPunct="1"/>
            <a:r>
              <a:rPr lang="en-US" altLang="en-US" b="1" dirty="0"/>
              <a:t>Sequential land use</a:t>
            </a:r>
          </a:p>
          <a:p>
            <a:pPr eaLnBrk="1" hangingPunct="1"/>
            <a:r>
              <a:rPr lang="en-US" altLang="en-US" b="1" dirty="0"/>
              <a:t>Multiple land 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Environmental Impact Statement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EIS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purpose and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rigorous comparison of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description of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discussion of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Identification of issues and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Record of decision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which are preferred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rationale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avoidance and/or mitigation required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Environmental Influences on Health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beneficial vs harmful</a:t>
            </a:r>
          </a:p>
          <a:p>
            <a:pPr eaLnBrk="1" hangingPunct="1"/>
            <a:r>
              <a:rPr lang="en-US" altLang="en-US" b="1" dirty="0"/>
              <a:t>dose : response</a:t>
            </a:r>
          </a:p>
          <a:p>
            <a:pPr lvl="1" eaLnBrk="1" hangingPunct="1"/>
            <a:r>
              <a:rPr lang="en-US" altLang="en-US" b="1" dirty="0"/>
              <a:t>too much, too little, just right</a:t>
            </a:r>
          </a:p>
          <a:p>
            <a:pPr lvl="1" eaLnBrk="1" hangingPunct="1"/>
            <a:r>
              <a:rPr lang="en-US" altLang="en-US" b="1" dirty="0"/>
              <a:t>acute vs chronic response</a:t>
            </a:r>
          </a:p>
          <a:p>
            <a:pPr eaLnBrk="1" hangingPunct="1"/>
            <a:r>
              <a:rPr lang="en-US" altLang="en-US" b="1" dirty="0"/>
              <a:t>exposure</a:t>
            </a:r>
          </a:p>
          <a:p>
            <a:pPr lvl="2" eaLnBrk="1" hangingPunct="1"/>
            <a:r>
              <a:rPr lang="en-US" altLang="en-US" b="1" dirty="0"/>
              <a:t>natural vs resulting from human activity</a:t>
            </a:r>
          </a:p>
          <a:p>
            <a:pPr lvl="2" eaLnBrk="1" hangingPunct="1"/>
            <a:r>
              <a:rPr lang="en-US" altLang="en-US" b="1" dirty="0"/>
              <a:t>ingestion (food, water), inhalation, skin contact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BD0D-DA71-6341-AC07-E0278319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Material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AF046-20A7-5349-A76F-A8275F38B3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dangerous to humans &amp;/or the environment</a:t>
                </a:r>
              </a:p>
              <a:p>
                <a:r>
                  <a:rPr lang="en-US" dirty="0"/>
                  <a:t>legal definition</a:t>
                </a:r>
              </a:p>
              <a:p>
                <a:pPr lvl="1"/>
                <a:r>
                  <a:rPr lang="en-US" dirty="0"/>
                  <a:t>ignitable: flash point below 140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˚</m:t>
                    </m:r>
                  </m:oMath>
                </a14:m>
                <a:r>
                  <a:rPr lang="en-US" dirty="0"/>
                  <a:t>F (60</a:t>
                </a:r>
                <a14:m>
                  <m:oMath xmlns:m="http://schemas.openxmlformats.org/officeDocument/2006/math">
                    <m:r>
                      <a:rPr lang="en-US" sz="2800" b="0" i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˚</m:t>
                    </m:r>
                  </m:oMath>
                </a14:m>
                <a:r>
                  <a:rPr lang="en-US" dirty="0"/>
                  <a:t>C)</a:t>
                </a:r>
              </a:p>
              <a:p>
                <a:pPr lvl="1"/>
                <a:r>
                  <a:rPr lang="en-US" dirty="0"/>
                  <a:t>corrosive (pH &lt;2 or &gt;12.5)</a:t>
                </a:r>
              </a:p>
              <a:p>
                <a:pPr lvl="1"/>
                <a:r>
                  <a:rPr lang="en-US" dirty="0"/>
                  <a:t>reactive/explosive</a:t>
                </a:r>
              </a:p>
              <a:p>
                <a:pPr lvl="1"/>
                <a:r>
                  <a:rPr lang="en-US" dirty="0"/>
                  <a:t>toxic</a:t>
                </a:r>
              </a:p>
              <a:p>
                <a:pPr lvl="1"/>
                <a:r>
                  <a:rPr lang="en-US" dirty="0"/>
                  <a:t>exclusions</a:t>
                </a:r>
              </a:p>
              <a:p>
                <a:pPr lvl="2"/>
                <a:r>
                  <a:rPr lang="en-US" dirty="0"/>
                  <a:t>include: domestic, radioactive, petroleum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AF046-20A7-5349-A76F-A8275F38B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154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19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Concepts of Waste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dilute and disperse</a:t>
            </a:r>
          </a:p>
          <a:p>
            <a:pPr eaLnBrk="1" hangingPunct="1"/>
            <a:r>
              <a:rPr lang="en-US" altLang="en-US" b="1"/>
              <a:t>concentrate and contain</a:t>
            </a:r>
          </a:p>
          <a:p>
            <a:pPr eaLnBrk="1" hangingPunct="1"/>
            <a:r>
              <a:rPr lang="en-US" altLang="en-US" b="1"/>
              <a:t>integrated waste 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Integrated Waste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Resource 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goal: zero waste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recycle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reuse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Reduce - pay as you throw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Move waste 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Sequential land use (subsequent uses must be limited)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Front end controls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more efficient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less packaging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Disposal Methods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Sewer – transfers to treatment facility</a:t>
            </a:r>
          </a:p>
          <a:p>
            <a:pPr eaLnBrk="1" hangingPunct="1"/>
            <a:r>
              <a:rPr lang="en-US" altLang="en-US" b="1" dirty="0"/>
              <a:t>Incineration – produces ash and air waste</a:t>
            </a:r>
          </a:p>
          <a:p>
            <a:pPr eaLnBrk="1" hangingPunct="1"/>
            <a:r>
              <a:rPr lang="en-US" altLang="en-US" b="1" dirty="0"/>
              <a:t>Composting – recycles organic waste</a:t>
            </a:r>
          </a:p>
          <a:p>
            <a:pPr eaLnBrk="1" hangingPunct="1"/>
            <a:r>
              <a:rPr lang="en-US" altLang="en-US" b="1" dirty="0"/>
              <a:t>Landfill – engineered storage site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On-site vs Off-site</a:t>
            </a:r>
          </a:p>
          <a:p>
            <a:pPr eaLnBrk="1" hangingPunct="1"/>
            <a:endParaRPr lang="en-US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wast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59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Landfills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Considerations</a:t>
            </a:r>
          </a:p>
          <a:p>
            <a:pPr lvl="1" eaLnBrk="1" hangingPunct="1"/>
            <a:r>
              <a:rPr lang="en-US" altLang="en-US" sz="2400" b="1" dirty="0"/>
              <a:t>leachate</a:t>
            </a:r>
          </a:p>
          <a:p>
            <a:pPr lvl="1" eaLnBrk="1" hangingPunct="1"/>
            <a:r>
              <a:rPr lang="en-US" altLang="en-US" sz="2400" b="1" dirty="0"/>
              <a:t>methane</a:t>
            </a:r>
          </a:p>
          <a:p>
            <a:pPr lvl="1" eaLnBrk="1" hangingPunct="1"/>
            <a:r>
              <a:rPr lang="en-US" altLang="en-US" sz="2400" b="1" dirty="0"/>
              <a:t>rodents &amp; pests</a:t>
            </a:r>
          </a:p>
          <a:p>
            <a:pPr lvl="1" eaLnBrk="1" hangingPunct="1"/>
            <a:r>
              <a:rPr lang="en-US" altLang="en-US" sz="2400" b="1" dirty="0"/>
              <a:t>active face - blowing trash</a:t>
            </a:r>
          </a:p>
          <a:p>
            <a:pPr eaLnBrk="1" hangingPunct="1"/>
            <a:r>
              <a:rPr lang="en-US" altLang="en-US" sz="2800" b="1" dirty="0"/>
              <a:t>Site selection</a:t>
            </a:r>
          </a:p>
          <a:p>
            <a:pPr lvl="1" eaLnBrk="1" hangingPunct="1"/>
            <a:r>
              <a:rPr lang="en-US" altLang="en-US" sz="2400" b="1" dirty="0"/>
              <a:t>local approval</a:t>
            </a:r>
          </a:p>
          <a:p>
            <a:pPr lvl="1" eaLnBrk="1" hangingPunct="1"/>
            <a:r>
              <a:rPr lang="en-US" altLang="en-US" sz="2400" b="1" dirty="0"/>
              <a:t>IL PCB - legal requirements</a:t>
            </a:r>
          </a:p>
          <a:p>
            <a:pPr lvl="1" eaLnBrk="1" hangingPunct="1"/>
            <a:r>
              <a:rPr lang="en-US" altLang="en-US" sz="2400" b="1" dirty="0"/>
              <a:t>IL EPA - engineering requirements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Landfills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Site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geology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liners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leachate collection and treatment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waste types accepted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monitoring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/>
              <a:t>landfill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/>
              <a:t>migration routes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/>
              <a:t>subsequent monitoring and design</a:t>
            </a:r>
          </a:p>
        </p:txBody>
      </p:sp>
      <p:pic>
        <p:nvPicPr>
          <p:cNvPr id="3" name="Picture 2" descr="A cut-away drawing of a landfill">
            <a:extLst>
              <a:ext uri="{FF2B5EF4-FFF2-40B4-BE49-F238E27FC236}">
                <a16:creationId xmlns:a16="http://schemas.microsoft.com/office/drawing/2014/main" id="{30F9A6AB-7F89-B940-83C8-577EFF5D0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588"/>
            <a:ext cx="9144000" cy="5904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manesque">
  <a:themeElements>
    <a:clrScheme name="Romanesque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Romanesq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omanesque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Designs\Romanesque.pot</Template>
  <TotalTime>963</TotalTime>
  <Words>369</Words>
  <Application>Microsoft Macintosh PowerPoint</Application>
  <PresentationFormat>On-screen Show (4:3)</PresentationFormat>
  <Paragraphs>111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Romanesque</vt:lpstr>
      <vt:lpstr>Chapter 18 Geology, Society, and the Future: Selected Examples</vt:lpstr>
      <vt:lpstr>Environmental Influences on Health</vt:lpstr>
      <vt:lpstr>Hazardous Material</vt:lpstr>
      <vt:lpstr>Concepts of Waste Management</vt:lpstr>
      <vt:lpstr>Integrated Waste Management</vt:lpstr>
      <vt:lpstr>Disposal Methods</vt:lpstr>
      <vt:lpstr>PowerPoint Presentation</vt:lpstr>
      <vt:lpstr>Landfills</vt:lpstr>
      <vt:lpstr>Landfills</vt:lpstr>
      <vt:lpstr>Hazardous Waste Disposal</vt:lpstr>
      <vt:lpstr>Site Selection and Evaluation Methods</vt:lpstr>
      <vt:lpstr>Site Selection and Evaluation Considerations</vt:lpstr>
      <vt:lpstr>Environmental Impact Statement</vt:lpstr>
    </vt:vector>
  </TitlesOfParts>
  <Company>IVCC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16: Global Climate Change</dc:title>
  <dc:creator>Mike Phillips</dc:creator>
  <cp:lastModifiedBy>Michael Phillips</cp:lastModifiedBy>
  <cp:revision>21</cp:revision>
  <dcterms:created xsi:type="dcterms:W3CDTF">2002-06-06T19:23:30Z</dcterms:created>
  <dcterms:modified xsi:type="dcterms:W3CDTF">2020-11-07T21:12:42Z</dcterms:modified>
</cp:coreProperties>
</file>