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6" r:id="rId2"/>
    <p:sldId id="315" r:id="rId3"/>
    <p:sldId id="260" r:id="rId4"/>
    <p:sldId id="262" r:id="rId5"/>
    <p:sldId id="266" r:id="rId6"/>
    <p:sldId id="319" r:id="rId7"/>
    <p:sldId id="322" r:id="rId8"/>
    <p:sldId id="321" r:id="rId9"/>
    <p:sldId id="320" r:id="rId10"/>
    <p:sldId id="267" r:id="rId11"/>
    <p:sldId id="299" r:id="rId12"/>
    <p:sldId id="268" r:id="rId13"/>
    <p:sldId id="269" r:id="rId14"/>
    <p:sldId id="324" r:id="rId15"/>
    <p:sldId id="326" r:id="rId16"/>
    <p:sldId id="316" r:id="rId17"/>
    <p:sldId id="323" r:id="rId18"/>
    <p:sldId id="295" r:id="rId19"/>
    <p:sldId id="327" r:id="rId20"/>
    <p:sldId id="328" r:id="rId21"/>
    <p:sldId id="329" r:id="rId22"/>
    <p:sldId id="331" r:id="rId23"/>
    <p:sldId id="330" r:id="rId24"/>
    <p:sldId id="332" r:id="rId2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714" autoAdjust="0"/>
  </p:normalViewPr>
  <p:slideViewPr>
    <p:cSldViewPr>
      <p:cViewPr varScale="1">
        <p:scale>
          <a:sx n="108" d="100"/>
          <a:sy n="108" d="100"/>
        </p:scale>
        <p:origin x="1704" y="11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345DB79-7DBB-4168-B849-0B9A07D32595}"/>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EE0A9F49-9A10-473F-96FB-25A9A58D4D93}"/>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AA15683F-F0A6-4E9C-8CD3-EFF5354C2955}" type="datetimeFigureOut">
              <a:rPr lang="en-US"/>
              <a:pPr>
                <a:defRPr/>
              </a:pPr>
              <a:t>9/3/2019</a:t>
            </a:fld>
            <a:endParaRPr lang="en-US"/>
          </a:p>
        </p:txBody>
      </p:sp>
      <p:sp>
        <p:nvSpPr>
          <p:cNvPr id="4" name="Slide Image Placeholder 3">
            <a:extLst>
              <a:ext uri="{FF2B5EF4-FFF2-40B4-BE49-F238E27FC236}">
                <a16:creationId xmlns:a16="http://schemas.microsoft.com/office/drawing/2014/main" id="{AC3DA639-CB47-4785-9712-7358352104C3}"/>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58440EF-DBFE-4798-8FBC-8BE0CE621AF5}"/>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30529F8-6D71-40A2-8315-BEE6AA3FEFE0}"/>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id="{EA0035AE-E459-49E4-8391-EEF184FECA9B}"/>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880D8372-2BC1-4582-9840-311C1F2898A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AE33AF86-4B13-472C-B9E1-BFC5C081591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3ADBA50A-94A2-4CE4-9655-4451F2F545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3556" name="Slide Number Placeholder 3">
            <a:extLst>
              <a:ext uri="{FF2B5EF4-FFF2-40B4-BE49-F238E27FC236}">
                <a16:creationId xmlns:a16="http://schemas.microsoft.com/office/drawing/2014/main" id="{CCF00E09-DE0B-4BE8-B4C7-90D6905385B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9B2D6BB-FEAA-4017-A711-9142F8450950}" type="slidenum">
              <a:rPr lang="en-US" altLang="en-US">
                <a:latin typeface="Calibri" panose="020F0502020204030204" pitchFamily="34" charset="0"/>
              </a:rPr>
              <a:pPr/>
              <a:t>1</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C807F443-1CD6-4120-989D-7756F1BF54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0C86B08E-29D4-4330-BBF2-C1D47EE680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580" name="Slide Number Placeholder 3">
            <a:extLst>
              <a:ext uri="{FF2B5EF4-FFF2-40B4-BE49-F238E27FC236}">
                <a16:creationId xmlns:a16="http://schemas.microsoft.com/office/drawing/2014/main" id="{79C58B5D-F7B9-4109-83AD-4D8AFDE89A5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D3D49B3-0CF8-401F-8D3B-3BFCB2E887C8}" type="slidenum">
              <a:rPr lang="en-US" altLang="en-US">
                <a:latin typeface="Calibri" panose="020F0502020204030204" pitchFamily="34" charset="0"/>
              </a:rPr>
              <a:pPr/>
              <a:t>2</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C7A85A18-1233-4C04-AEDA-F1DD9F3F37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F924964F-22BF-4BFC-ABE5-0C0379D6BF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5604" name="Slide Number Placeholder 3">
            <a:extLst>
              <a:ext uri="{FF2B5EF4-FFF2-40B4-BE49-F238E27FC236}">
                <a16:creationId xmlns:a16="http://schemas.microsoft.com/office/drawing/2014/main" id="{7B9B7BDD-3591-40E2-8703-1C0748B41A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52FE467-B1AC-4861-A198-771139A1FE70}" type="slidenum">
              <a:rPr lang="en-US" altLang="en-US">
                <a:latin typeface="Calibri" panose="020F0502020204030204" pitchFamily="34" charset="0"/>
              </a:rPr>
              <a:pPr/>
              <a:t>3</a:t>
            </a:fld>
            <a:endParaRPr lang="en-US"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E2772F8D-9961-4C3A-A64F-51A981FBF9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9D63DD54-27EE-49D9-98F4-2DF667A9F6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6628" name="Slide Number Placeholder 3">
            <a:extLst>
              <a:ext uri="{FF2B5EF4-FFF2-40B4-BE49-F238E27FC236}">
                <a16:creationId xmlns:a16="http://schemas.microsoft.com/office/drawing/2014/main" id="{09450B0A-31DF-41BA-96A2-6EC45E45EFB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C9E32F4-8C62-4A0E-BD49-FCC246EE200D}" type="slidenum">
              <a:rPr lang="en-US" altLang="en-US">
                <a:latin typeface="Calibri" panose="020F0502020204030204" pitchFamily="34" charset="0"/>
              </a:rPr>
              <a:pPr/>
              <a:t>4</a:t>
            </a:fld>
            <a:endParaRPr lang="en-US"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27BC4974-75BC-44D1-9935-92486680DB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23222C00-10AE-4FD9-9BBE-1E99C18709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7652" name="Slide Number Placeholder 3">
            <a:extLst>
              <a:ext uri="{FF2B5EF4-FFF2-40B4-BE49-F238E27FC236}">
                <a16:creationId xmlns:a16="http://schemas.microsoft.com/office/drawing/2014/main" id="{DB52313E-6A41-423F-B298-E86C3F21E00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CCE547-11DF-4260-91F6-75865A8F807A}" type="slidenum">
              <a:rPr lang="en-US" altLang="en-US">
                <a:latin typeface="Calibri" panose="020F0502020204030204" pitchFamily="34" charset="0"/>
              </a:rPr>
              <a:pPr/>
              <a:t>5</a:t>
            </a:fld>
            <a:endParaRPr lang="en-US"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C3C40BD6-4C62-457B-8DFD-BDCC2803F7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E5368C6B-76E5-42FD-8FB1-73CF51ED68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8676" name="Slide Number Placeholder 3">
            <a:extLst>
              <a:ext uri="{FF2B5EF4-FFF2-40B4-BE49-F238E27FC236}">
                <a16:creationId xmlns:a16="http://schemas.microsoft.com/office/drawing/2014/main" id="{3FFAC985-7573-4CFE-9445-7D648D904AA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D8F6925-E783-4F11-97B4-6A3FD2F362D6}" type="slidenum">
              <a:rPr lang="en-US" altLang="en-US">
                <a:latin typeface="Calibri" panose="020F0502020204030204" pitchFamily="34" charset="0"/>
              </a:rPr>
              <a:pPr/>
              <a:t>6</a:t>
            </a:fld>
            <a:endParaRPr lang="en-US"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57EF1B13-6CD0-40D6-B222-F4D5FC6DAC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C8CF6989-24B6-430E-BE8F-2D5FE78285A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id="{63C8D391-930B-4E85-9D24-C62BEFB7413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4C5740B-164C-4B87-8F42-E35A9997D2AE}" type="slidenum">
              <a:rPr lang="en-US" altLang="en-US">
                <a:latin typeface="Calibri" panose="020F0502020204030204" pitchFamily="34" charset="0"/>
              </a:rPr>
              <a:pPr/>
              <a:t>7</a:t>
            </a:fld>
            <a:endParaRPr lang="en-US"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E7F030BC-C9C9-44CA-9978-F84EFF8E9A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40669F90-9085-40BC-96D3-35A3D229C65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0724" name="Slide Number Placeholder 3">
            <a:extLst>
              <a:ext uri="{FF2B5EF4-FFF2-40B4-BE49-F238E27FC236}">
                <a16:creationId xmlns:a16="http://schemas.microsoft.com/office/drawing/2014/main" id="{079E142A-9EBF-46C6-BFB6-F187DE9B6F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2E8BBF4-3607-4F95-8C0D-84D2C882EDEF}" type="slidenum">
              <a:rPr lang="en-US" altLang="en-US">
                <a:latin typeface="Calibri" panose="020F0502020204030204" pitchFamily="34" charset="0"/>
              </a:rPr>
              <a:pPr/>
              <a:t>8</a:t>
            </a:fld>
            <a:endParaRPr lang="en-US"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7BB05076-9172-430E-A477-1E1012B4D28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96BAB659-B799-4750-8413-FBA28EB2B1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1748" name="Slide Number Placeholder 3">
            <a:extLst>
              <a:ext uri="{FF2B5EF4-FFF2-40B4-BE49-F238E27FC236}">
                <a16:creationId xmlns:a16="http://schemas.microsoft.com/office/drawing/2014/main" id="{97BD181A-0197-42A2-862E-02C6F4859C5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83ADFE9-02E6-4F40-B36D-94D19356CF5A}" type="slidenum">
              <a:rPr lang="en-US" altLang="en-US">
                <a:latin typeface="Calibri" panose="020F0502020204030204" pitchFamily="34" charset="0"/>
              </a:rPr>
              <a:pPr/>
              <a:t>9</a:t>
            </a:fld>
            <a:endParaRPr lang="en-US" altLang="en-US">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7E213E5B-0995-4677-B885-8666624BC8C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6ED606A2-FCB3-40A4-BCC3-E5F8BD9712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2772" name="Slide Number Placeholder 3">
            <a:extLst>
              <a:ext uri="{FF2B5EF4-FFF2-40B4-BE49-F238E27FC236}">
                <a16:creationId xmlns:a16="http://schemas.microsoft.com/office/drawing/2014/main" id="{2792F6D3-B7DB-4DEB-BD4C-F8B437CE7BC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40E82A0-28AA-4DB9-B388-21217047B8F8}" type="slidenum">
              <a:rPr lang="en-US" altLang="en-US">
                <a:latin typeface="Calibri" panose="020F0502020204030204" pitchFamily="34" charset="0"/>
              </a:rPr>
              <a:pPr/>
              <a:t>10</a:t>
            </a:fld>
            <a:endParaRPr lang="en-US"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59AA7A4F-3214-48D6-B4CD-2D820D77305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3F17DAED-F7DC-4F8B-97B5-03D63A5B859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3796" name="Slide Number Placeholder 3">
            <a:extLst>
              <a:ext uri="{FF2B5EF4-FFF2-40B4-BE49-F238E27FC236}">
                <a16:creationId xmlns:a16="http://schemas.microsoft.com/office/drawing/2014/main" id="{B2EA5651-B938-4163-A45B-4F5026485B9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1D19394-CDA1-4EEC-BA20-B00AA5FEE29E}" type="slidenum">
              <a:rPr lang="en-US" altLang="en-US">
                <a:latin typeface="Calibri" panose="020F0502020204030204" pitchFamily="34" charset="0"/>
              </a:rPr>
              <a:pPr/>
              <a:t>11</a:t>
            </a:fld>
            <a:endParaRPr lang="en-US" altLang="en-US">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036A29D5-0B5A-4B9E-AA02-D06E244BE91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90F6501E-9A08-464C-B61A-6E01405FFEF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4820" name="Slide Number Placeholder 3">
            <a:extLst>
              <a:ext uri="{FF2B5EF4-FFF2-40B4-BE49-F238E27FC236}">
                <a16:creationId xmlns:a16="http://schemas.microsoft.com/office/drawing/2014/main" id="{85384336-48B5-45EA-9E90-4E76DF5E26D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708FCB5-E912-41F7-907C-3734D9E4B500}" type="slidenum">
              <a:rPr lang="en-US" altLang="en-US">
                <a:latin typeface="Calibri" panose="020F0502020204030204" pitchFamily="34" charset="0"/>
              </a:rPr>
              <a:pPr/>
              <a:t>12</a:t>
            </a:fld>
            <a:endParaRPr lang="en-US" altLang="en-US">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38CB6701-0482-42C9-BAD1-74B3C1CCEAA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B7F2CD5B-0DC7-4FB5-8525-1FB31F2B77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5844" name="Slide Number Placeholder 3">
            <a:extLst>
              <a:ext uri="{FF2B5EF4-FFF2-40B4-BE49-F238E27FC236}">
                <a16:creationId xmlns:a16="http://schemas.microsoft.com/office/drawing/2014/main" id="{5B1BD66E-80B3-47C7-B6B3-4E3308D14D2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0EEECDD-E7E7-4EE5-9EC7-A6DD39E6BD28}" type="slidenum">
              <a:rPr lang="en-US" altLang="en-US">
                <a:latin typeface="Calibri" panose="020F0502020204030204" pitchFamily="34" charset="0"/>
              </a:rPr>
              <a:pPr/>
              <a:t>13</a:t>
            </a:fld>
            <a:endParaRPr lang="en-US" altLang="en-US">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7A5A70FB-011B-4440-9E6F-19108C0B3A8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5F979219-4EE8-4B2B-B82E-D18462265C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6868" name="Slide Number Placeholder 3">
            <a:extLst>
              <a:ext uri="{FF2B5EF4-FFF2-40B4-BE49-F238E27FC236}">
                <a16:creationId xmlns:a16="http://schemas.microsoft.com/office/drawing/2014/main" id="{0446B18A-78A3-49E2-A318-D4EB8181D4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061EEA5-1ADE-4C33-B3CF-0FED7A4946DB}" type="slidenum">
              <a:rPr lang="en-US" altLang="en-US">
                <a:solidFill>
                  <a:srgbClr val="000000"/>
                </a:solidFill>
                <a:latin typeface="Calibri" panose="020F0502020204030204" pitchFamily="34" charset="0"/>
              </a:rPr>
              <a:pPr/>
              <a:t>14</a:t>
            </a:fld>
            <a:endParaRPr lang="en-US" altLang="en-US">
              <a:solidFill>
                <a:srgbClr val="000000"/>
              </a:solidFill>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60CCD09-09E1-406E-88FF-CDA99BA6E3C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35B055CA-162C-4414-B070-9AAFE93ADA1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7892" name="Slide Number Placeholder 3">
            <a:extLst>
              <a:ext uri="{FF2B5EF4-FFF2-40B4-BE49-F238E27FC236}">
                <a16:creationId xmlns:a16="http://schemas.microsoft.com/office/drawing/2014/main" id="{D5213683-9EE7-4BDA-81EB-C51CAD588C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1584C76-C2D3-4849-AA16-EF57F0782BDC}" type="slidenum">
              <a:rPr lang="en-US" altLang="en-US">
                <a:solidFill>
                  <a:srgbClr val="000000"/>
                </a:solidFill>
                <a:latin typeface="Calibri" panose="020F0502020204030204" pitchFamily="34" charset="0"/>
              </a:rPr>
              <a:pPr/>
              <a:t>15</a:t>
            </a:fld>
            <a:endParaRPr lang="en-US" altLang="en-US">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ED024800-26A3-4D7E-A636-80904F975E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3C01C4F9-3F4F-471C-BD54-C612DE15657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8916" name="Slide Number Placeholder 3">
            <a:extLst>
              <a:ext uri="{FF2B5EF4-FFF2-40B4-BE49-F238E27FC236}">
                <a16:creationId xmlns:a16="http://schemas.microsoft.com/office/drawing/2014/main" id="{E83EC2E7-9A38-4E00-A05D-C3475EE253F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D5DC0D2-6F1A-4D76-AAB8-36E85D3777E6}" type="slidenum">
              <a:rPr lang="en-US" altLang="en-US">
                <a:latin typeface="Calibri" panose="020F0502020204030204" pitchFamily="34" charset="0"/>
              </a:rPr>
              <a:pPr/>
              <a:t>16</a:t>
            </a:fld>
            <a:endParaRPr lang="en-US"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A0778375-3B6E-4B63-8331-3849A4237ED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F0E5E0C2-5C34-4AEE-8BD4-FED4F8F9C78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9940" name="Slide Number Placeholder 3">
            <a:extLst>
              <a:ext uri="{FF2B5EF4-FFF2-40B4-BE49-F238E27FC236}">
                <a16:creationId xmlns:a16="http://schemas.microsoft.com/office/drawing/2014/main" id="{EC7701AF-C715-4737-9C8C-8B6351A221A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21405FD-D49B-4C20-9579-C4793282A8C4}" type="slidenum">
              <a:rPr lang="en-US" altLang="en-US">
                <a:latin typeface="Calibri" panose="020F0502020204030204" pitchFamily="34" charset="0"/>
              </a:rPr>
              <a:pPr/>
              <a:t>17</a:t>
            </a:fld>
            <a:endParaRPr lang="en-US" altLang="en-US">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725DC9FE-3B04-4012-9BCB-25C352BEB37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72809A53-9209-498D-9A74-75C8BD89D01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0964" name="Slide Number Placeholder 3">
            <a:extLst>
              <a:ext uri="{FF2B5EF4-FFF2-40B4-BE49-F238E27FC236}">
                <a16:creationId xmlns:a16="http://schemas.microsoft.com/office/drawing/2014/main" id="{75383550-245B-453E-A15F-1D4FBC8BE5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E290B92-91A4-4198-97DC-4305AD74BF74}" type="slidenum">
              <a:rPr lang="en-US" altLang="en-US">
                <a:latin typeface="Calibri" panose="020F0502020204030204" pitchFamily="34" charset="0"/>
              </a:rPr>
              <a:pPr/>
              <a:t>18</a:t>
            </a:fld>
            <a:endParaRPr lang="en-US" altLang="en-US">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E5330FEA-1E6F-4508-8AB7-529B5F6C61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99D09D9A-6915-4322-8AC5-A99FD65235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1988" name="Slide Number Placeholder 3">
            <a:extLst>
              <a:ext uri="{FF2B5EF4-FFF2-40B4-BE49-F238E27FC236}">
                <a16:creationId xmlns:a16="http://schemas.microsoft.com/office/drawing/2014/main" id="{CB840F06-171C-4776-862D-F9D2C60C84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466D930-FBEA-437C-8877-B38240B48F43}" type="slidenum">
              <a:rPr lang="en-US" altLang="en-US">
                <a:latin typeface="Calibri" panose="020F0502020204030204" pitchFamily="34" charset="0"/>
              </a:rPr>
              <a:pPr/>
              <a:t>19</a:t>
            </a:fld>
            <a:endParaRPr lang="en-US" altLang="en-US">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E5330FEA-1E6F-4508-8AB7-529B5F6C61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99D09D9A-6915-4322-8AC5-A99FD65235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1988" name="Slide Number Placeholder 3">
            <a:extLst>
              <a:ext uri="{FF2B5EF4-FFF2-40B4-BE49-F238E27FC236}">
                <a16:creationId xmlns:a16="http://schemas.microsoft.com/office/drawing/2014/main" id="{CB840F06-171C-4776-862D-F9D2C60C84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466D930-FBEA-437C-8877-B38240B48F43}" type="slidenum">
              <a:rPr lang="en-US" altLang="en-US">
                <a:latin typeface="Calibri" panose="020F0502020204030204" pitchFamily="34" charset="0"/>
              </a:rPr>
              <a:pPr/>
              <a:t>20</a:t>
            </a:fld>
            <a:endParaRPr lang="en-US" altLang="en-US">
              <a:latin typeface="Calibri" panose="020F0502020204030204" pitchFamily="34" charset="0"/>
            </a:endParaRPr>
          </a:p>
        </p:txBody>
      </p:sp>
    </p:spTree>
    <p:extLst>
      <p:ext uri="{BB962C8B-B14F-4D97-AF65-F5344CB8AC3E}">
        <p14:creationId xmlns:p14="http://schemas.microsoft.com/office/powerpoint/2010/main" val="2575077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E5330FEA-1E6F-4508-8AB7-529B5F6C61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99D09D9A-6915-4322-8AC5-A99FD65235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1988" name="Slide Number Placeholder 3">
            <a:extLst>
              <a:ext uri="{FF2B5EF4-FFF2-40B4-BE49-F238E27FC236}">
                <a16:creationId xmlns:a16="http://schemas.microsoft.com/office/drawing/2014/main" id="{CB840F06-171C-4776-862D-F9D2C60C84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466D930-FBEA-437C-8877-B38240B48F43}" type="slidenum">
              <a:rPr lang="en-US" altLang="en-US">
                <a:latin typeface="Calibri" panose="020F0502020204030204" pitchFamily="34" charset="0"/>
              </a:rPr>
              <a:pPr/>
              <a:t>21</a:t>
            </a:fld>
            <a:endParaRPr lang="en-US" altLang="en-US">
              <a:latin typeface="Calibri" panose="020F0502020204030204" pitchFamily="34" charset="0"/>
            </a:endParaRPr>
          </a:p>
        </p:txBody>
      </p:sp>
    </p:spTree>
    <p:extLst>
      <p:ext uri="{BB962C8B-B14F-4D97-AF65-F5344CB8AC3E}">
        <p14:creationId xmlns:p14="http://schemas.microsoft.com/office/powerpoint/2010/main" val="18946623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E5330FEA-1E6F-4508-8AB7-529B5F6C61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99D09D9A-6915-4322-8AC5-A99FD65235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1988" name="Slide Number Placeholder 3">
            <a:extLst>
              <a:ext uri="{FF2B5EF4-FFF2-40B4-BE49-F238E27FC236}">
                <a16:creationId xmlns:a16="http://schemas.microsoft.com/office/drawing/2014/main" id="{CB840F06-171C-4776-862D-F9D2C60C84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466D930-FBEA-437C-8877-B38240B48F43}" type="slidenum">
              <a:rPr lang="en-US" altLang="en-US">
                <a:latin typeface="Calibri" panose="020F0502020204030204" pitchFamily="34" charset="0"/>
              </a:rPr>
              <a:pPr/>
              <a:t>22</a:t>
            </a:fld>
            <a:endParaRPr lang="en-US" altLang="en-US">
              <a:latin typeface="Calibri" panose="020F0502020204030204" pitchFamily="34" charset="0"/>
            </a:endParaRPr>
          </a:p>
        </p:txBody>
      </p:sp>
    </p:spTree>
    <p:extLst>
      <p:ext uri="{BB962C8B-B14F-4D97-AF65-F5344CB8AC3E}">
        <p14:creationId xmlns:p14="http://schemas.microsoft.com/office/powerpoint/2010/main" val="8730138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E5330FEA-1E6F-4508-8AB7-529B5F6C61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99D09D9A-6915-4322-8AC5-A99FD65235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1988" name="Slide Number Placeholder 3">
            <a:extLst>
              <a:ext uri="{FF2B5EF4-FFF2-40B4-BE49-F238E27FC236}">
                <a16:creationId xmlns:a16="http://schemas.microsoft.com/office/drawing/2014/main" id="{CB840F06-171C-4776-862D-F9D2C60C84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466D930-FBEA-437C-8877-B38240B48F43}" type="slidenum">
              <a:rPr lang="en-US" altLang="en-US">
                <a:latin typeface="Calibri" panose="020F0502020204030204" pitchFamily="34" charset="0"/>
              </a:rPr>
              <a:pPr/>
              <a:t>23</a:t>
            </a:fld>
            <a:endParaRPr lang="en-US" altLang="en-US">
              <a:latin typeface="Calibri" panose="020F0502020204030204" pitchFamily="34" charset="0"/>
            </a:endParaRPr>
          </a:p>
        </p:txBody>
      </p:sp>
    </p:spTree>
    <p:extLst>
      <p:ext uri="{BB962C8B-B14F-4D97-AF65-F5344CB8AC3E}">
        <p14:creationId xmlns:p14="http://schemas.microsoft.com/office/powerpoint/2010/main" val="2416984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E5330FEA-1E6F-4508-8AB7-529B5F6C61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99D09D9A-6915-4322-8AC5-A99FD65235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1988" name="Slide Number Placeholder 3">
            <a:extLst>
              <a:ext uri="{FF2B5EF4-FFF2-40B4-BE49-F238E27FC236}">
                <a16:creationId xmlns:a16="http://schemas.microsoft.com/office/drawing/2014/main" id="{CB840F06-171C-4776-862D-F9D2C60C84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466D930-FBEA-437C-8877-B38240B48F43}" type="slidenum">
              <a:rPr lang="en-US" altLang="en-US">
                <a:latin typeface="Calibri" panose="020F0502020204030204" pitchFamily="34" charset="0"/>
              </a:rPr>
              <a:pPr/>
              <a:t>24</a:t>
            </a:fld>
            <a:endParaRPr lang="en-US" altLang="en-US">
              <a:latin typeface="Calibri" panose="020F0502020204030204" pitchFamily="34" charset="0"/>
            </a:endParaRPr>
          </a:p>
        </p:txBody>
      </p:sp>
    </p:spTree>
    <p:extLst>
      <p:ext uri="{BB962C8B-B14F-4D97-AF65-F5344CB8AC3E}">
        <p14:creationId xmlns:p14="http://schemas.microsoft.com/office/powerpoint/2010/main" val="1648952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53D06344-9BC6-4507-808C-92A24DAAE62C}"/>
              </a:ext>
            </a:extLst>
          </p:cNvPr>
          <p:cNvSpPr>
            <a:spLocks noGrp="1"/>
          </p:cNvSpPr>
          <p:nvPr>
            <p:ph type="dt" sz="half" idx="10"/>
          </p:nvPr>
        </p:nvSpPr>
        <p:spPr/>
        <p:txBody>
          <a:bodyPr/>
          <a:lstStyle>
            <a:lvl1pPr>
              <a:defRPr/>
            </a:lvl1pPr>
          </a:lstStyle>
          <a:p>
            <a:pPr>
              <a:defRPr/>
            </a:pPr>
            <a:fld id="{F5E93D42-C495-4E04-A4CF-CEDA67B3E3BB}" type="datetimeFigureOut">
              <a:rPr lang="en-US"/>
              <a:pPr>
                <a:defRPr/>
              </a:pPr>
              <a:t>9/3/2019</a:t>
            </a:fld>
            <a:endParaRPr lang="en-US"/>
          </a:p>
        </p:txBody>
      </p:sp>
      <p:sp>
        <p:nvSpPr>
          <p:cNvPr id="5" name="Footer Placeholder 4">
            <a:extLst>
              <a:ext uri="{FF2B5EF4-FFF2-40B4-BE49-F238E27FC236}">
                <a16:creationId xmlns:a16="http://schemas.microsoft.com/office/drawing/2014/main" id="{56AA684F-A144-48C5-95D6-432B930B570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642D8D9-2D7E-49E2-AF2C-391DD45AB965}"/>
              </a:ext>
            </a:extLst>
          </p:cNvPr>
          <p:cNvSpPr>
            <a:spLocks noGrp="1"/>
          </p:cNvSpPr>
          <p:nvPr>
            <p:ph type="sldNum" sz="quarter" idx="12"/>
          </p:nvPr>
        </p:nvSpPr>
        <p:spPr/>
        <p:txBody>
          <a:bodyPr/>
          <a:lstStyle>
            <a:lvl1pPr>
              <a:defRPr/>
            </a:lvl1pPr>
          </a:lstStyle>
          <a:p>
            <a:fld id="{ED9F2932-17F9-45B3-AEB0-291361B94AC1}" type="slidenum">
              <a:rPr lang="en-US" altLang="en-US"/>
              <a:pPr/>
              <a:t>‹#›</a:t>
            </a:fld>
            <a:endParaRPr lang="en-US" altLang="en-US"/>
          </a:p>
        </p:txBody>
      </p:sp>
    </p:spTree>
    <p:extLst>
      <p:ext uri="{BB962C8B-B14F-4D97-AF65-F5344CB8AC3E}">
        <p14:creationId xmlns:p14="http://schemas.microsoft.com/office/powerpoint/2010/main" val="811610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DC11A-8342-4625-9588-14A4F483CE4A}"/>
              </a:ext>
            </a:extLst>
          </p:cNvPr>
          <p:cNvSpPr>
            <a:spLocks noGrp="1"/>
          </p:cNvSpPr>
          <p:nvPr>
            <p:ph type="dt" sz="half" idx="10"/>
          </p:nvPr>
        </p:nvSpPr>
        <p:spPr/>
        <p:txBody>
          <a:bodyPr/>
          <a:lstStyle>
            <a:lvl1pPr>
              <a:defRPr/>
            </a:lvl1pPr>
          </a:lstStyle>
          <a:p>
            <a:pPr>
              <a:defRPr/>
            </a:pPr>
            <a:fld id="{15F15570-8281-4342-9A55-FB780C2E4F7B}" type="datetimeFigureOut">
              <a:rPr lang="en-US"/>
              <a:pPr>
                <a:defRPr/>
              </a:pPr>
              <a:t>9/3/2019</a:t>
            </a:fld>
            <a:endParaRPr lang="en-US"/>
          </a:p>
        </p:txBody>
      </p:sp>
      <p:sp>
        <p:nvSpPr>
          <p:cNvPr id="5" name="Footer Placeholder 4">
            <a:extLst>
              <a:ext uri="{FF2B5EF4-FFF2-40B4-BE49-F238E27FC236}">
                <a16:creationId xmlns:a16="http://schemas.microsoft.com/office/drawing/2014/main" id="{F9DA1A07-C75A-402A-B545-A9C3F6C5636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C1481C4-E7DC-4E4B-86B6-7E3CD4079CEF}"/>
              </a:ext>
            </a:extLst>
          </p:cNvPr>
          <p:cNvSpPr>
            <a:spLocks noGrp="1"/>
          </p:cNvSpPr>
          <p:nvPr>
            <p:ph type="sldNum" sz="quarter" idx="12"/>
          </p:nvPr>
        </p:nvSpPr>
        <p:spPr/>
        <p:txBody>
          <a:bodyPr/>
          <a:lstStyle>
            <a:lvl1pPr>
              <a:defRPr/>
            </a:lvl1pPr>
          </a:lstStyle>
          <a:p>
            <a:fld id="{C5A8E75C-401E-4DA9-9A54-7A09A6414C61}" type="slidenum">
              <a:rPr lang="en-US" altLang="en-US"/>
              <a:pPr/>
              <a:t>‹#›</a:t>
            </a:fld>
            <a:endParaRPr lang="en-US" altLang="en-US"/>
          </a:p>
        </p:txBody>
      </p:sp>
    </p:spTree>
    <p:extLst>
      <p:ext uri="{BB962C8B-B14F-4D97-AF65-F5344CB8AC3E}">
        <p14:creationId xmlns:p14="http://schemas.microsoft.com/office/powerpoint/2010/main" val="416848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E864B2-69B1-418C-A350-130C0C9859B1}"/>
              </a:ext>
            </a:extLst>
          </p:cNvPr>
          <p:cNvSpPr>
            <a:spLocks noGrp="1"/>
          </p:cNvSpPr>
          <p:nvPr>
            <p:ph type="dt" sz="half" idx="10"/>
          </p:nvPr>
        </p:nvSpPr>
        <p:spPr/>
        <p:txBody>
          <a:bodyPr/>
          <a:lstStyle>
            <a:lvl1pPr>
              <a:defRPr/>
            </a:lvl1pPr>
          </a:lstStyle>
          <a:p>
            <a:pPr>
              <a:defRPr/>
            </a:pPr>
            <a:fld id="{E4F09A05-5CFD-4C79-966B-D8AB0AE78DE1}" type="datetimeFigureOut">
              <a:rPr lang="en-US"/>
              <a:pPr>
                <a:defRPr/>
              </a:pPr>
              <a:t>9/3/2019</a:t>
            </a:fld>
            <a:endParaRPr lang="en-US"/>
          </a:p>
        </p:txBody>
      </p:sp>
      <p:sp>
        <p:nvSpPr>
          <p:cNvPr id="5" name="Footer Placeholder 4">
            <a:extLst>
              <a:ext uri="{FF2B5EF4-FFF2-40B4-BE49-F238E27FC236}">
                <a16:creationId xmlns:a16="http://schemas.microsoft.com/office/drawing/2014/main" id="{E0878E7A-0069-46D9-AD9A-B3D752EBFA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84124EC-FEF2-4F95-A0D5-469CA7777595}"/>
              </a:ext>
            </a:extLst>
          </p:cNvPr>
          <p:cNvSpPr>
            <a:spLocks noGrp="1"/>
          </p:cNvSpPr>
          <p:nvPr>
            <p:ph type="sldNum" sz="quarter" idx="12"/>
          </p:nvPr>
        </p:nvSpPr>
        <p:spPr/>
        <p:txBody>
          <a:bodyPr/>
          <a:lstStyle>
            <a:lvl1pPr>
              <a:defRPr/>
            </a:lvl1pPr>
          </a:lstStyle>
          <a:p>
            <a:fld id="{014CABFB-35C1-416A-9F00-2D95F7634ABD}" type="slidenum">
              <a:rPr lang="en-US" altLang="en-US"/>
              <a:pPr/>
              <a:t>‹#›</a:t>
            </a:fld>
            <a:endParaRPr lang="en-US" altLang="en-US"/>
          </a:p>
        </p:txBody>
      </p:sp>
    </p:spTree>
    <p:extLst>
      <p:ext uri="{BB962C8B-B14F-4D97-AF65-F5344CB8AC3E}">
        <p14:creationId xmlns:p14="http://schemas.microsoft.com/office/powerpoint/2010/main" val="2974067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97E5BB5-DD9E-4C27-AD1C-16A0FAAABF80}"/>
              </a:ext>
            </a:extLst>
          </p:cNvPr>
          <p:cNvSpPr>
            <a:spLocks noGrp="1"/>
          </p:cNvSpPr>
          <p:nvPr>
            <p:ph type="dt" sz="half" idx="10"/>
          </p:nvPr>
        </p:nvSpPr>
        <p:spPr/>
        <p:txBody>
          <a:bodyPr/>
          <a:lstStyle>
            <a:lvl1pPr>
              <a:defRPr/>
            </a:lvl1pPr>
          </a:lstStyle>
          <a:p>
            <a:pPr>
              <a:defRPr/>
            </a:pPr>
            <a:fld id="{86367F07-4B15-494A-BA34-10A2A3BB93B5}" type="datetimeFigureOut">
              <a:rPr lang="en-US"/>
              <a:pPr>
                <a:defRPr/>
              </a:pPr>
              <a:t>9/3/2019</a:t>
            </a:fld>
            <a:endParaRPr lang="en-US"/>
          </a:p>
        </p:txBody>
      </p:sp>
      <p:sp>
        <p:nvSpPr>
          <p:cNvPr id="6" name="Footer Placeholder 4">
            <a:extLst>
              <a:ext uri="{FF2B5EF4-FFF2-40B4-BE49-F238E27FC236}">
                <a16:creationId xmlns:a16="http://schemas.microsoft.com/office/drawing/2014/main" id="{89C31219-3876-4C28-BAA8-4E9284E0102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F3A6CE6-3AA5-45F6-BCDA-0AD61B14BF9D}"/>
              </a:ext>
            </a:extLst>
          </p:cNvPr>
          <p:cNvSpPr>
            <a:spLocks noGrp="1"/>
          </p:cNvSpPr>
          <p:nvPr>
            <p:ph type="sldNum" sz="quarter" idx="12"/>
          </p:nvPr>
        </p:nvSpPr>
        <p:spPr/>
        <p:txBody>
          <a:bodyPr/>
          <a:lstStyle>
            <a:lvl1pPr>
              <a:defRPr/>
            </a:lvl1pPr>
          </a:lstStyle>
          <a:p>
            <a:fld id="{3A800AAA-A4CB-4FC9-B843-6F4A348851F5}" type="slidenum">
              <a:rPr lang="en-US" altLang="en-US"/>
              <a:pPr/>
              <a:t>‹#›</a:t>
            </a:fld>
            <a:endParaRPr lang="en-US" altLang="en-US"/>
          </a:p>
        </p:txBody>
      </p:sp>
    </p:spTree>
    <p:extLst>
      <p:ext uri="{BB962C8B-B14F-4D97-AF65-F5344CB8AC3E}">
        <p14:creationId xmlns:p14="http://schemas.microsoft.com/office/powerpoint/2010/main" val="32036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CAA0C0FD-38CA-4F6D-9512-EA23D33A155C}"/>
              </a:ext>
            </a:extLst>
          </p:cNvPr>
          <p:cNvSpPr>
            <a:spLocks noGrp="1"/>
          </p:cNvSpPr>
          <p:nvPr>
            <p:ph type="dt" sz="half" idx="10"/>
          </p:nvPr>
        </p:nvSpPr>
        <p:spPr/>
        <p:txBody>
          <a:bodyPr/>
          <a:lstStyle>
            <a:lvl1pPr>
              <a:defRPr/>
            </a:lvl1pPr>
          </a:lstStyle>
          <a:p>
            <a:pPr>
              <a:defRPr/>
            </a:pPr>
            <a:fld id="{893B2613-926F-433F-8B8A-15F8F1238698}" type="datetimeFigureOut">
              <a:rPr lang="en-US"/>
              <a:pPr>
                <a:defRPr/>
              </a:pPr>
              <a:t>9/3/2019</a:t>
            </a:fld>
            <a:endParaRPr lang="en-US"/>
          </a:p>
        </p:txBody>
      </p:sp>
      <p:sp>
        <p:nvSpPr>
          <p:cNvPr id="8" name="Footer Placeholder 4">
            <a:extLst>
              <a:ext uri="{FF2B5EF4-FFF2-40B4-BE49-F238E27FC236}">
                <a16:creationId xmlns:a16="http://schemas.microsoft.com/office/drawing/2014/main" id="{34680750-1D69-4F20-A011-3AFCE3D350E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6CC5D17-0E54-47B3-A937-52440B83FD46}"/>
              </a:ext>
            </a:extLst>
          </p:cNvPr>
          <p:cNvSpPr>
            <a:spLocks noGrp="1"/>
          </p:cNvSpPr>
          <p:nvPr>
            <p:ph type="sldNum" sz="quarter" idx="12"/>
          </p:nvPr>
        </p:nvSpPr>
        <p:spPr/>
        <p:txBody>
          <a:bodyPr/>
          <a:lstStyle>
            <a:lvl1pPr>
              <a:defRPr/>
            </a:lvl1pPr>
          </a:lstStyle>
          <a:p>
            <a:fld id="{206AAB5C-F629-439C-A9C6-8F60C905A662}" type="slidenum">
              <a:rPr lang="en-US" altLang="en-US"/>
              <a:pPr/>
              <a:t>‹#›</a:t>
            </a:fld>
            <a:endParaRPr lang="en-US" altLang="en-US"/>
          </a:p>
        </p:txBody>
      </p:sp>
    </p:spTree>
    <p:extLst>
      <p:ext uri="{BB962C8B-B14F-4D97-AF65-F5344CB8AC3E}">
        <p14:creationId xmlns:p14="http://schemas.microsoft.com/office/powerpoint/2010/main" val="867453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8524A3F6-3309-425A-B521-EB177C94A9E4}"/>
              </a:ext>
            </a:extLst>
          </p:cNvPr>
          <p:cNvSpPr>
            <a:spLocks noGrp="1"/>
          </p:cNvSpPr>
          <p:nvPr>
            <p:ph type="dt" sz="half" idx="10"/>
          </p:nvPr>
        </p:nvSpPr>
        <p:spPr/>
        <p:txBody>
          <a:bodyPr/>
          <a:lstStyle>
            <a:lvl1pPr>
              <a:defRPr/>
            </a:lvl1pPr>
          </a:lstStyle>
          <a:p>
            <a:pPr>
              <a:defRPr/>
            </a:pPr>
            <a:fld id="{C92CD419-5206-43AD-999C-4FF49CDD8724}" type="datetimeFigureOut">
              <a:rPr lang="en-US"/>
              <a:pPr>
                <a:defRPr/>
              </a:pPr>
              <a:t>9/3/2019</a:t>
            </a:fld>
            <a:endParaRPr lang="en-US"/>
          </a:p>
        </p:txBody>
      </p:sp>
      <p:sp>
        <p:nvSpPr>
          <p:cNvPr id="4" name="Footer Placeholder 4">
            <a:extLst>
              <a:ext uri="{FF2B5EF4-FFF2-40B4-BE49-F238E27FC236}">
                <a16:creationId xmlns:a16="http://schemas.microsoft.com/office/drawing/2014/main" id="{D4680FD8-A2AB-43B5-9EB6-88B770667FA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6C924F1-9882-43CF-B770-A88D62673AF3}"/>
              </a:ext>
            </a:extLst>
          </p:cNvPr>
          <p:cNvSpPr>
            <a:spLocks noGrp="1"/>
          </p:cNvSpPr>
          <p:nvPr>
            <p:ph type="sldNum" sz="quarter" idx="12"/>
          </p:nvPr>
        </p:nvSpPr>
        <p:spPr/>
        <p:txBody>
          <a:bodyPr/>
          <a:lstStyle>
            <a:lvl1pPr>
              <a:defRPr/>
            </a:lvl1pPr>
          </a:lstStyle>
          <a:p>
            <a:fld id="{DADAD5E9-1269-4D7E-B29B-A2EB70E712F6}" type="slidenum">
              <a:rPr lang="en-US" altLang="en-US"/>
              <a:pPr/>
              <a:t>‹#›</a:t>
            </a:fld>
            <a:endParaRPr lang="en-US" altLang="en-US"/>
          </a:p>
        </p:txBody>
      </p:sp>
    </p:spTree>
    <p:extLst>
      <p:ext uri="{BB962C8B-B14F-4D97-AF65-F5344CB8AC3E}">
        <p14:creationId xmlns:p14="http://schemas.microsoft.com/office/powerpoint/2010/main" val="2892758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A04F8DB-A6BF-4FF5-AF1B-78A4F05D3843}"/>
              </a:ext>
            </a:extLst>
          </p:cNvPr>
          <p:cNvSpPr>
            <a:spLocks noGrp="1"/>
          </p:cNvSpPr>
          <p:nvPr>
            <p:ph type="dt" sz="half" idx="10"/>
          </p:nvPr>
        </p:nvSpPr>
        <p:spPr/>
        <p:txBody>
          <a:bodyPr/>
          <a:lstStyle>
            <a:lvl1pPr>
              <a:defRPr/>
            </a:lvl1pPr>
          </a:lstStyle>
          <a:p>
            <a:pPr>
              <a:defRPr/>
            </a:pPr>
            <a:fld id="{A6B8E862-5DF7-4F19-99CF-D83A5D6F3FCE}" type="datetimeFigureOut">
              <a:rPr lang="en-US"/>
              <a:pPr>
                <a:defRPr/>
              </a:pPr>
              <a:t>9/3/2019</a:t>
            </a:fld>
            <a:endParaRPr lang="en-US"/>
          </a:p>
        </p:txBody>
      </p:sp>
      <p:sp>
        <p:nvSpPr>
          <p:cNvPr id="3" name="Footer Placeholder 4">
            <a:extLst>
              <a:ext uri="{FF2B5EF4-FFF2-40B4-BE49-F238E27FC236}">
                <a16:creationId xmlns:a16="http://schemas.microsoft.com/office/drawing/2014/main" id="{B98BFCC2-83C7-4181-8611-A2844786FDB0}"/>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EC80E564-6BA9-40A0-80ED-42541BB06139}"/>
              </a:ext>
            </a:extLst>
          </p:cNvPr>
          <p:cNvSpPr>
            <a:spLocks noGrp="1"/>
          </p:cNvSpPr>
          <p:nvPr>
            <p:ph type="sldNum" sz="quarter" idx="12"/>
          </p:nvPr>
        </p:nvSpPr>
        <p:spPr/>
        <p:txBody>
          <a:bodyPr/>
          <a:lstStyle>
            <a:lvl1pPr>
              <a:defRPr/>
            </a:lvl1pPr>
          </a:lstStyle>
          <a:p>
            <a:fld id="{2BFF22F6-1EBF-4DCA-85C8-13FC53D14C0A}" type="slidenum">
              <a:rPr lang="en-US" altLang="en-US"/>
              <a:pPr/>
              <a:t>‹#›</a:t>
            </a:fld>
            <a:endParaRPr lang="en-US" altLang="en-US"/>
          </a:p>
        </p:txBody>
      </p:sp>
    </p:spTree>
    <p:extLst>
      <p:ext uri="{BB962C8B-B14F-4D97-AF65-F5344CB8AC3E}">
        <p14:creationId xmlns:p14="http://schemas.microsoft.com/office/powerpoint/2010/main" val="3825357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D770A40A-4D0E-4376-9E33-8822B859D42B}"/>
              </a:ext>
            </a:extLst>
          </p:cNvPr>
          <p:cNvSpPr>
            <a:spLocks noGrp="1"/>
          </p:cNvSpPr>
          <p:nvPr>
            <p:ph type="dt" sz="half" idx="10"/>
          </p:nvPr>
        </p:nvSpPr>
        <p:spPr/>
        <p:txBody>
          <a:bodyPr/>
          <a:lstStyle>
            <a:lvl1pPr>
              <a:defRPr/>
            </a:lvl1pPr>
          </a:lstStyle>
          <a:p>
            <a:pPr>
              <a:defRPr/>
            </a:pPr>
            <a:fld id="{0D7B7E81-3B90-433E-BAFB-B3ACB5CF0BFD}" type="datetimeFigureOut">
              <a:rPr lang="en-US"/>
              <a:pPr>
                <a:defRPr/>
              </a:pPr>
              <a:t>9/3/2019</a:t>
            </a:fld>
            <a:endParaRPr lang="en-US"/>
          </a:p>
        </p:txBody>
      </p:sp>
      <p:sp>
        <p:nvSpPr>
          <p:cNvPr id="6" name="Footer Placeholder 4">
            <a:extLst>
              <a:ext uri="{FF2B5EF4-FFF2-40B4-BE49-F238E27FC236}">
                <a16:creationId xmlns:a16="http://schemas.microsoft.com/office/drawing/2014/main" id="{B2652953-C082-47F0-97F3-C72DF655690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378CF23-7976-470C-884B-24E770746E2A}"/>
              </a:ext>
            </a:extLst>
          </p:cNvPr>
          <p:cNvSpPr>
            <a:spLocks noGrp="1"/>
          </p:cNvSpPr>
          <p:nvPr>
            <p:ph type="sldNum" sz="quarter" idx="12"/>
          </p:nvPr>
        </p:nvSpPr>
        <p:spPr/>
        <p:txBody>
          <a:bodyPr/>
          <a:lstStyle>
            <a:lvl1pPr>
              <a:defRPr/>
            </a:lvl1pPr>
          </a:lstStyle>
          <a:p>
            <a:fld id="{CEBC917A-F455-456B-B7C5-1A82CC30FFFB}" type="slidenum">
              <a:rPr lang="en-US" altLang="en-US"/>
              <a:pPr/>
              <a:t>‹#›</a:t>
            </a:fld>
            <a:endParaRPr lang="en-US" altLang="en-US"/>
          </a:p>
        </p:txBody>
      </p:sp>
    </p:spTree>
    <p:extLst>
      <p:ext uri="{BB962C8B-B14F-4D97-AF65-F5344CB8AC3E}">
        <p14:creationId xmlns:p14="http://schemas.microsoft.com/office/powerpoint/2010/main" val="1180603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369696C-51E6-4247-979E-932259029692}"/>
              </a:ext>
            </a:extLst>
          </p:cNvPr>
          <p:cNvSpPr>
            <a:spLocks noGrp="1"/>
          </p:cNvSpPr>
          <p:nvPr>
            <p:ph type="dt" sz="half" idx="10"/>
          </p:nvPr>
        </p:nvSpPr>
        <p:spPr/>
        <p:txBody>
          <a:bodyPr/>
          <a:lstStyle>
            <a:lvl1pPr>
              <a:defRPr/>
            </a:lvl1pPr>
          </a:lstStyle>
          <a:p>
            <a:pPr>
              <a:defRPr/>
            </a:pPr>
            <a:fld id="{7D8B247A-9AAA-4C39-B568-A6CDBDCE51A8}" type="datetimeFigureOut">
              <a:rPr lang="en-US"/>
              <a:pPr>
                <a:defRPr/>
              </a:pPr>
              <a:t>9/3/2019</a:t>
            </a:fld>
            <a:endParaRPr lang="en-US"/>
          </a:p>
        </p:txBody>
      </p:sp>
      <p:sp>
        <p:nvSpPr>
          <p:cNvPr id="6" name="Footer Placeholder 4">
            <a:extLst>
              <a:ext uri="{FF2B5EF4-FFF2-40B4-BE49-F238E27FC236}">
                <a16:creationId xmlns:a16="http://schemas.microsoft.com/office/drawing/2014/main" id="{09D44E0F-1275-4CA8-92EF-F268370897A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E23A2A0-EECE-4E86-AF4D-28FA21C29767}"/>
              </a:ext>
            </a:extLst>
          </p:cNvPr>
          <p:cNvSpPr>
            <a:spLocks noGrp="1"/>
          </p:cNvSpPr>
          <p:nvPr>
            <p:ph type="sldNum" sz="quarter" idx="12"/>
          </p:nvPr>
        </p:nvSpPr>
        <p:spPr/>
        <p:txBody>
          <a:bodyPr/>
          <a:lstStyle>
            <a:lvl1pPr>
              <a:defRPr/>
            </a:lvl1pPr>
          </a:lstStyle>
          <a:p>
            <a:fld id="{1B18E7EF-C386-48FA-99F8-43E4C8235EB4}" type="slidenum">
              <a:rPr lang="en-US" altLang="en-US"/>
              <a:pPr/>
              <a:t>‹#›</a:t>
            </a:fld>
            <a:endParaRPr lang="en-US" altLang="en-US"/>
          </a:p>
        </p:txBody>
      </p:sp>
    </p:spTree>
    <p:extLst>
      <p:ext uri="{BB962C8B-B14F-4D97-AF65-F5344CB8AC3E}">
        <p14:creationId xmlns:p14="http://schemas.microsoft.com/office/powerpoint/2010/main" val="224504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084AA2-A7DC-4A0E-A256-17E12366626A}"/>
              </a:ext>
            </a:extLst>
          </p:cNvPr>
          <p:cNvSpPr>
            <a:spLocks noGrp="1"/>
          </p:cNvSpPr>
          <p:nvPr>
            <p:ph type="dt" sz="half" idx="10"/>
          </p:nvPr>
        </p:nvSpPr>
        <p:spPr/>
        <p:txBody>
          <a:bodyPr/>
          <a:lstStyle>
            <a:lvl1pPr>
              <a:defRPr/>
            </a:lvl1pPr>
          </a:lstStyle>
          <a:p>
            <a:pPr>
              <a:defRPr/>
            </a:pPr>
            <a:fld id="{B1A82025-7F9B-48F5-9636-6A500254F5EB}" type="datetimeFigureOut">
              <a:rPr lang="en-US"/>
              <a:pPr>
                <a:defRPr/>
              </a:pPr>
              <a:t>9/3/2019</a:t>
            </a:fld>
            <a:endParaRPr lang="en-US"/>
          </a:p>
        </p:txBody>
      </p:sp>
      <p:sp>
        <p:nvSpPr>
          <p:cNvPr id="5" name="Footer Placeholder 4">
            <a:extLst>
              <a:ext uri="{FF2B5EF4-FFF2-40B4-BE49-F238E27FC236}">
                <a16:creationId xmlns:a16="http://schemas.microsoft.com/office/drawing/2014/main" id="{2B3D54C8-E109-4988-9E40-03FC47D7DA2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B7D63E-2B8E-4E16-95E9-97B63C6DF2DD}"/>
              </a:ext>
            </a:extLst>
          </p:cNvPr>
          <p:cNvSpPr>
            <a:spLocks noGrp="1"/>
          </p:cNvSpPr>
          <p:nvPr>
            <p:ph type="sldNum" sz="quarter" idx="12"/>
          </p:nvPr>
        </p:nvSpPr>
        <p:spPr/>
        <p:txBody>
          <a:bodyPr/>
          <a:lstStyle>
            <a:lvl1pPr>
              <a:defRPr/>
            </a:lvl1pPr>
          </a:lstStyle>
          <a:p>
            <a:fld id="{7BCC0B4E-D2C9-442C-9FEC-874868A928AC}" type="slidenum">
              <a:rPr lang="en-US" altLang="en-US"/>
              <a:pPr/>
              <a:t>‹#›</a:t>
            </a:fld>
            <a:endParaRPr lang="en-US" altLang="en-US"/>
          </a:p>
        </p:txBody>
      </p:sp>
    </p:spTree>
    <p:extLst>
      <p:ext uri="{BB962C8B-B14F-4D97-AF65-F5344CB8AC3E}">
        <p14:creationId xmlns:p14="http://schemas.microsoft.com/office/powerpoint/2010/main" val="2371620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BAD7FC-F570-4D21-88B0-1543916FEBAD}"/>
              </a:ext>
            </a:extLst>
          </p:cNvPr>
          <p:cNvSpPr>
            <a:spLocks noGrp="1"/>
          </p:cNvSpPr>
          <p:nvPr>
            <p:ph type="dt" sz="half" idx="10"/>
          </p:nvPr>
        </p:nvSpPr>
        <p:spPr/>
        <p:txBody>
          <a:bodyPr/>
          <a:lstStyle>
            <a:lvl1pPr>
              <a:defRPr/>
            </a:lvl1pPr>
          </a:lstStyle>
          <a:p>
            <a:pPr>
              <a:defRPr/>
            </a:pPr>
            <a:fld id="{8355A16A-57B0-4C18-AADF-D2FA6B038F75}" type="datetimeFigureOut">
              <a:rPr lang="en-US"/>
              <a:pPr>
                <a:defRPr/>
              </a:pPr>
              <a:t>9/3/2019</a:t>
            </a:fld>
            <a:endParaRPr lang="en-US"/>
          </a:p>
        </p:txBody>
      </p:sp>
      <p:sp>
        <p:nvSpPr>
          <p:cNvPr id="5" name="Footer Placeholder 4">
            <a:extLst>
              <a:ext uri="{FF2B5EF4-FFF2-40B4-BE49-F238E27FC236}">
                <a16:creationId xmlns:a16="http://schemas.microsoft.com/office/drawing/2014/main" id="{61E909C0-547D-494C-B881-6742ECAC074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F86A2CD-CA26-4EC4-9CF6-9CA465E97262}"/>
              </a:ext>
            </a:extLst>
          </p:cNvPr>
          <p:cNvSpPr>
            <a:spLocks noGrp="1"/>
          </p:cNvSpPr>
          <p:nvPr>
            <p:ph type="sldNum" sz="quarter" idx="12"/>
          </p:nvPr>
        </p:nvSpPr>
        <p:spPr/>
        <p:txBody>
          <a:bodyPr/>
          <a:lstStyle>
            <a:lvl1pPr>
              <a:defRPr/>
            </a:lvl1pPr>
          </a:lstStyle>
          <a:p>
            <a:fld id="{C16431DE-FD0B-4ED9-808E-6ADBB3A74D45}" type="slidenum">
              <a:rPr lang="en-US" altLang="en-US"/>
              <a:pPr/>
              <a:t>‹#›</a:t>
            </a:fld>
            <a:endParaRPr lang="en-US" altLang="en-US"/>
          </a:p>
        </p:txBody>
      </p:sp>
    </p:spTree>
    <p:extLst>
      <p:ext uri="{BB962C8B-B14F-4D97-AF65-F5344CB8AC3E}">
        <p14:creationId xmlns:p14="http://schemas.microsoft.com/office/powerpoint/2010/main" val="3963376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8E7A0BB-4F1F-4C13-A88B-935C8E0A9AD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F33BA2A5-9ADB-4871-92CB-6524C63B52C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E95EFFA-E18D-445E-A26E-EBD0CCEC05E1}"/>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14B36881-C637-4718-81E1-DD935F9D8FFD}" type="datetimeFigureOut">
              <a:rPr lang="en-US"/>
              <a:pPr>
                <a:defRPr/>
              </a:pPr>
              <a:t>9/3/2019</a:t>
            </a:fld>
            <a:endParaRPr lang="en-US"/>
          </a:p>
        </p:txBody>
      </p:sp>
      <p:sp>
        <p:nvSpPr>
          <p:cNvPr id="5" name="Footer Placeholder 4">
            <a:extLst>
              <a:ext uri="{FF2B5EF4-FFF2-40B4-BE49-F238E27FC236}">
                <a16:creationId xmlns:a16="http://schemas.microsoft.com/office/drawing/2014/main" id="{AD675E6B-AF0F-405D-BE3F-B70C964328C1}"/>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C8C89C4F-0119-4C9F-8011-98E2EE948CCA}"/>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fld id="{067B823E-F032-4D54-93BD-B161D2961814}"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facultyweb.ivcc.edu/rrambo/eng1001/eng1001_diction.ht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facultyweb.ivcc.edu/rrambo/eng1001/eng1001_identifying_errors.ht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7CCB4FA1-6E42-4C6C-BB91-4B9921A62FC9}"/>
              </a:ext>
            </a:extLst>
          </p:cNvPr>
          <p:cNvSpPr>
            <a:spLocks noGrp="1"/>
          </p:cNvSpPr>
          <p:nvPr>
            <p:ph type="ctrTitle"/>
          </p:nvPr>
        </p:nvSpPr>
        <p:spPr>
          <a:xfrm>
            <a:off x="685800" y="1600201"/>
            <a:ext cx="7772400" cy="3352800"/>
          </a:xfrm>
        </p:spPr>
        <p:txBody>
          <a:bodyPr/>
          <a:lstStyle/>
          <a:p>
            <a:pPr eaLnBrk="1" hangingPunct="1"/>
            <a:r>
              <a:rPr lang="en-US" altLang="en-US" sz="7200" dirty="0"/>
              <a:t>Essay 1</a:t>
            </a:r>
            <a:br>
              <a:rPr lang="en-US" altLang="en-US" sz="7200" dirty="0"/>
            </a:br>
            <a:r>
              <a:rPr lang="en-US" altLang="en-US" sz="7200" dirty="0"/>
              <a:t>Revision Tips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78A2851D-2229-4D20-90B1-FF29C235F5D4}"/>
              </a:ext>
            </a:extLst>
          </p:cNvPr>
          <p:cNvSpPr>
            <a:spLocks noGrp="1"/>
          </p:cNvSpPr>
          <p:nvPr>
            <p:ph type="title"/>
          </p:nvPr>
        </p:nvSpPr>
        <p:spPr/>
        <p:txBody>
          <a:bodyPr/>
          <a:lstStyle/>
          <a:p>
            <a:pPr eaLnBrk="1" hangingPunct="1"/>
            <a:r>
              <a:rPr lang="en-US" altLang="en-US"/>
              <a:t>How Long Does It Take to </a:t>
            </a:r>
            <a:br>
              <a:rPr lang="en-US" altLang="en-US"/>
            </a:br>
            <a:r>
              <a:rPr lang="en-US" altLang="en-US"/>
              <a:t>Write an Essay for the Class?</a:t>
            </a:r>
          </a:p>
        </p:txBody>
      </p:sp>
      <p:sp>
        <p:nvSpPr>
          <p:cNvPr id="5123" name="Content Placeholder 2">
            <a:extLst>
              <a:ext uri="{FF2B5EF4-FFF2-40B4-BE49-F238E27FC236}">
                <a16:creationId xmlns:a16="http://schemas.microsoft.com/office/drawing/2014/main" id="{6DB40D4F-670C-449A-ADFC-A01B637C55B5}"/>
              </a:ext>
            </a:extLst>
          </p:cNvPr>
          <p:cNvSpPr>
            <a:spLocks noGrp="1"/>
          </p:cNvSpPr>
          <p:nvPr>
            <p:ph idx="1"/>
          </p:nvPr>
        </p:nvSpPr>
        <p:spPr>
          <a:xfrm>
            <a:off x="533400" y="2057400"/>
            <a:ext cx="8229600" cy="1066800"/>
          </a:xfrm>
        </p:spPr>
        <p:txBody>
          <a:bodyPr/>
          <a:lstStyle/>
          <a:p>
            <a:pPr indent="0" eaLnBrk="1" hangingPunct="1">
              <a:buFont typeface="Arial" panose="020B0604020202020204" pitchFamily="34" charset="0"/>
              <a:buNone/>
            </a:pPr>
            <a:r>
              <a:rPr lang="en-US" altLang="en-US"/>
              <a:t>From start to finish, it takes most students 8 to 10 hours to write a good essay.</a:t>
            </a:r>
          </a:p>
        </p:txBody>
      </p:sp>
      <p:sp>
        <p:nvSpPr>
          <p:cNvPr id="4" name="Content Placeholder 2">
            <a:extLst>
              <a:ext uri="{FF2B5EF4-FFF2-40B4-BE49-F238E27FC236}">
                <a16:creationId xmlns:a16="http://schemas.microsoft.com/office/drawing/2014/main" id="{48142F60-7251-4D8D-972A-71CB9F135F70}"/>
              </a:ext>
            </a:extLst>
          </p:cNvPr>
          <p:cNvSpPr txBox="1">
            <a:spLocks/>
          </p:cNvSpPr>
          <p:nvPr/>
        </p:nvSpPr>
        <p:spPr bwMode="auto">
          <a:xfrm>
            <a:off x="533400" y="3352800"/>
            <a:ext cx="8229600" cy="1676400"/>
          </a:xfrm>
          <a:prstGeom prst="rect">
            <a:avLst/>
          </a:prstGeom>
          <a:noFill/>
          <a:ln w="9525">
            <a:noFill/>
            <a:miter lim="800000"/>
            <a:headEnd/>
            <a:tailEnd/>
          </a:ln>
        </p:spPr>
        <p:txBody>
          <a:bodyPr/>
          <a:lstStyle/>
          <a:p>
            <a:pPr marL="342900" eaLnBrk="1" hangingPunct="1">
              <a:spcBef>
                <a:spcPct val="20000"/>
              </a:spcBef>
              <a:buFont typeface="Arial" charset="0"/>
              <a:buNone/>
              <a:defRPr/>
            </a:pPr>
            <a:r>
              <a:rPr lang="en-US" sz="3200" dirty="0">
                <a:latin typeface="+mn-lt"/>
                <a:cs typeface="+mn-cs"/>
              </a:rPr>
              <a:t>One student’s response: “it takes me about 2 hours to write an essay and about 6 hours to revise it.”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fade">
                                      <p:cBhvr>
                                        <p:cTn id="7" dur="20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allAtOnce"/>
      <p:bldP spid="4"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D01CABB1-104E-4DA0-BD92-F1A47EB16DD7}"/>
              </a:ext>
            </a:extLst>
          </p:cNvPr>
          <p:cNvSpPr>
            <a:spLocks noGrp="1"/>
          </p:cNvSpPr>
          <p:nvPr>
            <p:ph type="title"/>
          </p:nvPr>
        </p:nvSpPr>
        <p:spPr/>
        <p:txBody>
          <a:bodyPr/>
          <a:lstStyle/>
          <a:p>
            <a:pPr eaLnBrk="1" hangingPunct="1"/>
            <a:r>
              <a:rPr lang="en-US" altLang="en-US"/>
              <a:t>What Do You Do When You Revise?</a:t>
            </a:r>
          </a:p>
        </p:txBody>
      </p:sp>
      <p:sp>
        <p:nvSpPr>
          <p:cNvPr id="3" name="Content Placeholder 2">
            <a:extLst>
              <a:ext uri="{FF2B5EF4-FFF2-40B4-BE49-F238E27FC236}">
                <a16:creationId xmlns:a16="http://schemas.microsoft.com/office/drawing/2014/main" id="{CE26A0CE-E95D-4B6A-B603-EC3F58C2E33D}"/>
              </a:ext>
            </a:extLst>
          </p:cNvPr>
          <p:cNvSpPr>
            <a:spLocks noGrp="1"/>
          </p:cNvSpPr>
          <p:nvPr>
            <p:ph idx="1"/>
          </p:nvPr>
        </p:nvSpPr>
        <p:spPr>
          <a:xfrm>
            <a:off x="457200" y="1600200"/>
            <a:ext cx="8229600" cy="1676400"/>
          </a:xfrm>
        </p:spPr>
        <p:txBody>
          <a:bodyPr/>
          <a:lstStyle/>
          <a:p>
            <a:pPr indent="0" eaLnBrk="1" hangingPunct="1">
              <a:buNone/>
            </a:pPr>
            <a:r>
              <a:rPr lang="en-US" dirty="0"/>
              <a:t>Begin with the big things: the thesis, the thesis statement, the organization, the support and development of ideas. </a:t>
            </a:r>
          </a:p>
          <a:p>
            <a:pPr indent="0" eaLnBrk="1" hangingPunct="1">
              <a:buFont typeface="Arial" panose="020B0604020202020204" pitchFamily="34" charset="0"/>
              <a:buNone/>
            </a:pPr>
            <a:endParaRPr lang="en-US" altLang="en-US" dirty="0"/>
          </a:p>
        </p:txBody>
      </p:sp>
      <p:sp>
        <p:nvSpPr>
          <p:cNvPr id="4" name="Content Placeholder 2">
            <a:extLst>
              <a:ext uri="{FF2B5EF4-FFF2-40B4-BE49-F238E27FC236}">
                <a16:creationId xmlns:a16="http://schemas.microsoft.com/office/drawing/2014/main" id="{9814CFD7-B855-454E-BEA8-EED69F93B46C}"/>
              </a:ext>
            </a:extLst>
          </p:cNvPr>
          <p:cNvSpPr txBox="1">
            <a:spLocks/>
          </p:cNvSpPr>
          <p:nvPr/>
        </p:nvSpPr>
        <p:spPr bwMode="auto">
          <a:xfrm>
            <a:off x="457200" y="3429000"/>
            <a:ext cx="8229600" cy="1676400"/>
          </a:xfrm>
          <a:prstGeom prst="rect">
            <a:avLst/>
          </a:prstGeom>
          <a:noFill/>
          <a:ln w="9525">
            <a:noFill/>
            <a:miter lim="800000"/>
            <a:headEnd/>
            <a:tailEnd/>
          </a:ln>
        </p:spPr>
        <p:txBody>
          <a:bodyPr/>
          <a:lstStyle/>
          <a:p>
            <a:pPr marL="342900" eaLnBrk="1" hangingPunct="1">
              <a:spcBef>
                <a:spcPct val="20000"/>
              </a:spcBef>
              <a:buFont typeface="Arial" charset="0"/>
              <a:buNone/>
              <a:defRPr/>
            </a:pPr>
            <a:r>
              <a:rPr lang="en-US" sz="3200" dirty="0">
                <a:latin typeface="+mn-lt"/>
                <a:cs typeface="+mn-cs"/>
              </a:rPr>
              <a:t>Then move on to strengthening the wording and sentences and correcting the errors.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B438A5B3-99ED-41CE-8A9C-235A92AD4ADF}"/>
              </a:ext>
            </a:extLst>
          </p:cNvPr>
          <p:cNvSpPr>
            <a:spLocks noGrp="1"/>
          </p:cNvSpPr>
          <p:nvPr>
            <p:ph type="title"/>
          </p:nvPr>
        </p:nvSpPr>
        <p:spPr/>
        <p:txBody>
          <a:bodyPr/>
          <a:lstStyle/>
          <a:p>
            <a:pPr eaLnBrk="1" hangingPunct="1"/>
            <a:r>
              <a:rPr lang="en-US" altLang="en-US"/>
              <a:t>Review the Thesis Statement</a:t>
            </a:r>
          </a:p>
        </p:txBody>
      </p:sp>
      <p:sp>
        <p:nvSpPr>
          <p:cNvPr id="3" name="Content Placeholder 2">
            <a:extLst>
              <a:ext uri="{FF2B5EF4-FFF2-40B4-BE49-F238E27FC236}">
                <a16:creationId xmlns:a16="http://schemas.microsoft.com/office/drawing/2014/main" id="{5B50A1A5-633E-4FE4-9686-8E0D26893DAB}"/>
              </a:ext>
            </a:extLst>
          </p:cNvPr>
          <p:cNvSpPr>
            <a:spLocks noGrp="1"/>
          </p:cNvSpPr>
          <p:nvPr>
            <p:ph idx="1"/>
          </p:nvPr>
        </p:nvSpPr>
        <p:spPr>
          <a:xfrm>
            <a:off x="381000" y="1371600"/>
            <a:ext cx="8229600" cy="1905000"/>
          </a:xfrm>
        </p:spPr>
        <p:txBody>
          <a:bodyPr/>
          <a:lstStyle/>
          <a:p>
            <a:pPr indent="0" eaLnBrk="1" hangingPunct="1">
              <a:buFont typeface="Arial" panose="020B0604020202020204" pitchFamily="34" charset="0"/>
              <a:buNone/>
            </a:pPr>
            <a:r>
              <a:rPr lang="en-US" altLang="en-US" sz="2800" b="1"/>
              <a:t>In </a:t>
            </a:r>
            <a:r>
              <a:rPr lang="en-US" altLang="en-US" sz="2800" b="1" u="sng"/>
              <a:t>one</a:t>
            </a:r>
            <a:r>
              <a:rPr lang="en-US" altLang="en-US" sz="2800" b="1"/>
              <a:t> sentence</a:t>
            </a:r>
            <a:r>
              <a:rPr lang="en-US" altLang="en-US" sz="2800"/>
              <a:t>, does the thesis statement (1) identify your subject; (2) express, specifically, the main points of your paper; and 3) identify how the main points are logically related?</a:t>
            </a:r>
          </a:p>
        </p:txBody>
      </p:sp>
      <p:sp>
        <p:nvSpPr>
          <p:cNvPr id="4" name="Content Placeholder 2">
            <a:extLst>
              <a:ext uri="{FF2B5EF4-FFF2-40B4-BE49-F238E27FC236}">
                <a16:creationId xmlns:a16="http://schemas.microsoft.com/office/drawing/2014/main" id="{C10D75F1-3B0E-44A7-A065-23A7A0D1B170}"/>
              </a:ext>
            </a:extLst>
          </p:cNvPr>
          <p:cNvSpPr txBox="1">
            <a:spLocks/>
          </p:cNvSpPr>
          <p:nvPr/>
        </p:nvSpPr>
        <p:spPr bwMode="auto">
          <a:xfrm>
            <a:off x="381000" y="3505200"/>
            <a:ext cx="8229600" cy="1981200"/>
          </a:xfrm>
          <a:prstGeom prst="rect">
            <a:avLst/>
          </a:prstGeom>
          <a:noFill/>
          <a:ln w="9525">
            <a:noFill/>
            <a:miter lim="800000"/>
            <a:headEnd/>
            <a:tailEnd/>
          </a:ln>
        </p:spPr>
        <p:txBody>
          <a:bodyPr/>
          <a:lstStyle/>
          <a:p>
            <a:pPr marL="342900" eaLnBrk="1" hangingPunct="1">
              <a:spcBef>
                <a:spcPct val="20000"/>
              </a:spcBef>
              <a:defRPr/>
            </a:pPr>
            <a:r>
              <a:rPr lang="en-US" sz="2800" dirty="0">
                <a:latin typeface="+mn-lt"/>
                <a:cs typeface="+mn-cs"/>
              </a:rPr>
              <a:t>Example: “</a:t>
            </a:r>
            <a:r>
              <a:rPr lang="en-US" sz="2800" dirty="0">
                <a:latin typeface="+mn-lt"/>
                <a:cs typeface="Arial" charset="0"/>
              </a:rPr>
              <a:t>The photograph depicts </a:t>
            </a:r>
            <a:r>
              <a:rPr lang="en-US" sz="2800" u="sng" dirty="0">
                <a:latin typeface="+mn-lt"/>
                <a:cs typeface="Arial" charset="0"/>
              </a:rPr>
              <a:t>a family suffering from extreme poverty</a:t>
            </a:r>
            <a:r>
              <a:rPr lang="en-US" sz="2800" dirty="0">
                <a:latin typeface="+mn-lt"/>
                <a:cs typeface="Arial" charset="0"/>
              </a:rPr>
              <a:t>, but it also demonstrates </a:t>
            </a:r>
            <a:r>
              <a:rPr lang="en-US" sz="2800" u="sng" dirty="0">
                <a:latin typeface="+mn-lt"/>
                <a:cs typeface="Arial" charset="0"/>
              </a:rPr>
              <a:t>the determination of a mother to do her best to care for her children</a:t>
            </a:r>
            <a:r>
              <a:rPr lang="en-US" sz="2800" dirty="0">
                <a:latin typeface="+mn-lt"/>
                <a:cs typeface="Arial" charset="0"/>
              </a:rPr>
              <a:t> and </a:t>
            </a:r>
            <a:r>
              <a:rPr lang="en-US" sz="2800" u="sng" dirty="0">
                <a:latin typeface="+mn-lt"/>
                <a:cs typeface="Arial" charset="0"/>
              </a:rPr>
              <a:t>to endure through difficult times</a:t>
            </a:r>
            <a:r>
              <a:rPr lang="en-US" sz="2800" dirty="0">
                <a:latin typeface="+mn-lt"/>
                <a:cs typeface="Arial" charset="0"/>
              </a:rPr>
              <a:t>.”</a:t>
            </a:r>
            <a:br>
              <a:rPr lang="en-US" sz="3200" dirty="0">
                <a:latin typeface="Arial" charset="0"/>
                <a:cs typeface="Arial" charset="0"/>
              </a:rPr>
            </a:br>
            <a:r>
              <a:rPr lang="en-US" sz="3200" dirty="0">
                <a:latin typeface="+mn-lt"/>
                <a:cs typeface="+mn-cs"/>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BC529670-2412-4298-B842-E74C723B8C0D}"/>
              </a:ext>
            </a:extLst>
          </p:cNvPr>
          <p:cNvSpPr>
            <a:spLocks noGrp="1"/>
          </p:cNvSpPr>
          <p:nvPr>
            <p:ph type="title"/>
          </p:nvPr>
        </p:nvSpPr>
        <p:spPr/>
        <p:txBody>
          <a:bodyPr/>
          <a:lstStyle/>
          <a:p>
            <a:pPr eaLnBrk="1" hangingPunct="1"/>
            <a:r>
              <a:rPr lang="en-US" altLang="en-US"/>
              <a:t>Putting It All Together</a:t>
            </a:r>
          </a:p>
        </p:txBody>
      </p:sp>
      <p:sp>
        <p:nvSpPr>
          <p:cNvPr id="3" name="Content Placeholder 2">
            <a:extLst>
              <a:ext uri="{FF2B5EF4-FFF2-40B4-BE49-F238E27FC236}">
                <a16:creationId xmlns:a16="http://schemas.microsoft.com/office/drawing/2014/main" id="{7DF7410C-7265-4E76-A305-C2F75BB0E934}"/>
              </a:ext>
            </a:extLst>
          </p:cNvPr>
          <p:cNvSpPr>
            <a:spLocks noGrp="1"/>
          </p:cNvSpPr>
          <p:nvPr>
            <p:ph idx="1"/>
          </p:nvPr>
        </p:nvSpPr>
        <p:spPr>
          <a:xfrm>
            <a:off x="457200" y="1295400"/>
            <a:ext cx="8229600" cy="1828800"/>
          </a:xfrm>
        </p:spPr>
        <p:txBody>
          <a:bodyPr/>
          <a:lstStyle/>
          <a:p>
            <a:pPr indent="0" eaLnBrk="1" hangingPunct="1">
              <a:buFont typeface="Arial" panose="020B0604020202020204" pitchFamily="34" charset="0"/>
              <a:buNone/>
            </a:pPr>
            <a:r>
              <a:rPr lang="en-US" altLang="en-US" sz="2400"/>
              <a:t>Thesis: The photograph depicts </a:t>
            </a:r>
            <a:r>
              <a:rPr lang="en-US" altLang="en-US" sz="2400" u="sng"/>
              <a:t>a family suffering from extreme poverty</a:t>
            </a:r>
            <a:r>
              <a:rPr lang="en-US" altLang="en-US" sz="2400"/>
              <a:t>, but it also demonstrates </a:t>
            </a:r>
            <a:r>
              <a:rPr lang="en-US" altLang="en-US" sz="2400" u="sng"/>
              <a:t>the determination of a mother to do her best to care for her children</a:t>
            </a:r>
            <a:r>
              <a:rPr lang="en-US" altLang="en-US" sz="2400"/>
              <a:t> and </a:t>
            </a:r>
            <a:r>
              <a:rPr lang="en-US" altLang="en-US" sz="2400" u="sng"/>
              <a:t>to endure through difficult times</a:t>
            </a:r>
            <a:r>
              <a:rPr lang="en-US" altLang="en-US" sz="2400"/>
              <a:t>.”</a:t>
            </a:r>
          </a:p>
        </p:txBody>
      </p:sp>
      <p:sp>
        <p:nvSpPr>
          <p:cNvPr id="4" name="Content Placeholder 2">
            <a:extLst>
              <a:ext uri="{FF2B5EF4-FFF2-40B4-BE49-F238E27FC236}">
                <a16:creationId xmlns:a16="http://schemas.microsoft.com/office/drawing/2014/main" id="{1AE47D00-4934-4B7B-8277-D8D8588A3ACA}"/>
              </a:ext>
            </a:extLst>
          </p:cNvPr>
          <p:cNvSpPr txBox="1">
            <a:spLocks/>
          </p:cNvSpPr>
          <p:nvPr/>
        </p:nvSpPr>
        <p:spPr bwMode="auto">
          <a:xfrm>
            <a:off x="457200" y="3048000"/>
            <a:ext cx="8229600" cy="2971800"/>
          </a:xfrm>
          <a:prstGeom prst="rect">
            <a:avLst/>
          </a:prstGeom>
          <a:noFill/>
          <a:ln w="9525">
            <a:noFill/>
            <a:miter lim="800000"/>
            <a:headEnd/>
            <a:tailEnd/>
          </a:ln>
        </p:spPr>
        <p:txBody>
          <a:bodyPr/>
          <a:lstStyle/>
          <a:p>
            <a:pPr marL="857250" indent="-514350" eaLnBrk="1" hangingPunct="1">
              <a:spcBef>
                <a:spcPct val="20000"/>
              </a:spcBef>
              <a:buFontTx/>
              <a:buAutoNum type="arabicPeriod"/>
              <a:defRPr/>
            </a:pPr>
            <a:r>
              <a:rPr lang="en-US" sz="2400" dirty="0">
                <a:latin typeface="+mn-lt"/>
                <a:cs typeface="Arial" charset="0"/>
              </a:rPr>
              <a:t>The mother and her children are severely impoverished.</a:t>
            </a:r>
            <a:endParaRPr lang="en-US" sz="2400" dirty="0">
              <a:latin typeface="+mn-lt"/>
              <a:cs typeface="+mn-cs"/>
            </a:endParaRPr>
          </a:p>
          <a:p>
            <a:pPr marL="857250" indent="-514350" eaLnBrk="1" hangingPunct="1">
              <a:spcBef>
                <a:spcPct val="20000"/>
              </a:spcBef>
              <a:buFontTx/>
              <a:buAutoNum type="arabicPeriod"/>
              <a:defRPr/>
            </a:pPr>
            <a:r>
              <a:rPr lang="en-US" sz="2400" dirty="0">
                <a:latin typeface="+mn-lt"/>
                <a:cs typeface="Arial" charset="0"/>
              </a:rPr>
              <a:t>The mother in Lange’s photograph is responsible for the survival and well being of her children, and it is clear that she is doing her best to provide for her children.</a:t>
            </a:r>
            <a:endParaRPr lang="en-US" sz="2400" dirty="0">
              <a:latin typeface="+mn-lt"/>
              <a:cs typeface="+mn-cs"/>
            </a:endParaRPr>
          </a:p>
          <a:p>
            <a:pPr marL="857250" indent="-514350" eaLnBrk="1" hangingPunct="1">
              <a:spcBef>
                <a:spcPct val="20000"/>
              </a:spcBef>
              <a:buFontTx/>
              <a:buAutoNum type="arabicPeriod"/>
              <a:defRPr/>
            </a:pPr>
            <a:r>
              <a:rPr lang="en-US" sz="2400" dirty="0">
                <a:latin typeface="+mn-lt"/>
                <a:cs typeface="Arial" charset="0"/>
              </a:rPr>
              <a:t>The responsibility of caring for her family helps the mother remain strong and determined not to be defeated during these difficult times.</a:t>
            </a:r>
            <a:endParaRPr lang="en-US" sz="240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2000"/>
                                        <p:tgtEl>
                                          <p:spTgt spid="4">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DBE3941-B8F5-45E9-A382-CD1C25C4E638}"/>
              </a:ext>
            </a:extLst>
          </p:cNvPr>
          <p:cNvSpPr>
            <a:spLocks noGrp="1"/>
          </p:cNvSpPr>
          <p:nvPr>
            <p:ph type="title"/>
          </p:nvPr>
        </p:nvSpPr>
        <p:spPr/>
        <p:txBody>
          <a:bodyPr/>
          <a:lstStyle/>
          <a:p>
            <a:pPr eaLnBrk="1" hangingPunct="1"/>
            <a:r>
              <a:rPr lang="en-US" altLang="en-US"/>
              <a:t>Putting It All Together</a:t>
            </a:r>
          </a:p>
        </p:txBody>
      </p:sp>
      <p:sp>
        <p:nvSpPr>
          <p:cNvPr id="3" name="Content Placeholder 2">
            <a:extLst>
              <a:ext uri="{FF2B5EF4-FFF2-40B4-BE49-F238E27FC236}">
                <a16:creationId xmlns:a16="http://schemas.microsoft.com/office/drawing/2014/main" id="{C4CD568F-B81C-4AD7-80B5-3F4AD0C91D25}"/>
              </a:ext>
            </a:extLst>
          </p:cNvPr>
          <p:cNvSpPr>
            <a:spLocks noGrp="1"/>
          </p:cNvSpPr>
          <p:nvPr>
            <p:ph idx="1"/>
          </p:nvPr>
        </p:nvSpPr>
        <p:spPr>
          <a:xfrm>
            <a:off x="457200" y="1295400"/>
            <a:ext cx="8229600" cy="1828800"/>
          </a:xfrm>
        </p:spPr>
        <p:txBody>
          <a:bodyPr/>
          <a:lstStyle/>
          <a:p>
            <a:pPr indent="0" eaLnBrk="1" hangingPunct="1">
              <a:buFont typeface="Arial" charset="0"/>
              <a:buNone/>
              <a:defRPr/>
            </a:pPr>
            <a:r>
              <a:rPr lang="en-US" sz="2400" dirty="0"/>
              <a:t>Thesis: The photograph depicts </a:t>
            </a:r>
            <a:r>
              <a:rPr lang="en-US" sz="2400" u="sng" dirty="0">
                <a:solidFill>
                  <a:schemeClr val="accent6">
                    <a:lumMod val="75000"/>
                  </a:schemeClr>
                </a:solidFill>
              </a:rPr>
              <a:t>a family suffering from extreme poverty</a:t>
            </a:r>
            <a:r>
              <a:rPr lang="en-US" sz="2400" dirty="0"/>
              <a:t>, but it also demonstrates </a:t>
            </a:r>
            <a:r>
              <a:rPr lang="en-US" sz="2400" u="sng" dirty="0"/>
              <a:t>the determination of a mother to do her best to care for her children</a:t>
            </a:r>
            <a:r>
              <a:rPr lang="en-US" sz="2400" dirty="0"/>
              <a:t> and </a:t>
            </a:r>
            <a:r>
              <a:rPr lang="en-US" sz="2400" u="sng" dirty="0"/>
              <a:t>to endure through difficult times</a:t>
            </a:r>
            <a:r>
              <a:rPr lang="en-US" sz="2400" dirty="0"/>
              <a:t>.”</a:t>
            </a:r>
          </a:p>
        </p:txBody>
      </p:sp>
      <p:sp>
        <p:nvSpPr>
          <p:cNvPr id="4" name="Content Placeholder 2">
            <a:extLst>
              <a:ext uri="{FF2B5EF4-FFF2-40B4-BE49-F238E27FC236}">
                <a16:creationId xmlns:a16="http://schemas.microsoft.com/office/drawing/2014/main" id="{C32ED85E-8F9C-43A5-97C5-DC5378595445}"/>
              </a:ext>
            </a:extLst>
          </p:cNvPr>
          <p:cNvSpPr txBox="1">
            <a:spLocks/>
          </p:cNvSpPr>
          <p:nvPr/>
        </p:nvSpPr>
        <p:spPr bwMode="auto">
          <a:xfrm>
            <a:off x="457200" y="3048000"/>
            <a:ext cx="8229600" cy="2971800"/>
          </a:xfrm>
          <a:prstGeom prst="rect">
            <a:avLst/>
          </a:prstGeom>
          <a:noFill/>
          <a:ln w="9525">
            <a:noFill/>
            <a:miter lim="800000"/>
            <a:headEnd/>
            <a:tailEnd/>
          </a:ln>
        </p:spPr>
        <p:txBody>
          <a:bodyPr/>
          <a:lstStyle/>
          <a:p>
            <a:pPr marL="857250" indent="-514350" eaLnBrk="1" hangingPunct="1">
              <a:spcBef>
                <a:spcPct val="20000"/>
              </a:spcBef>
              <a:buFontTx/>
              <a:buAutoNum type="arabicPeriod"/>
              <a:defRPr/>
            </a:pPr>
            <a:r>
              <a:rPr lang="en-US" sz="2400" dirty="0">
                <a:solidFill>
                  <a:schemeClr val="accent6">
                    <a:lumMod val="75000"/>
                  </a:schemeClr>
                </a:solidFill>
                <a:latin typeface="+mn-lt"/>
                <a:cs typeface="Arial" charset="0"/>
              </a:rPr>
              <a:t>The mother and her children are severely impoverished.</a:t>
            </a:r>
            <a:endParaRPr lang="en-US" sz="2400" dirty="0">
              <a:solidFill>
                <a:schemeClr val="accent6">
                  <a:lumMod val="75000"/>
                </a:schemeClr>
              </a:solidFill>
              <a:latin typeface="+mn-lt"/>
              <a:cs typeface="+mn-cs"/>
            </a:endParaRPr>
          </a:p>
          <a:p>
            <a:pPr marL="857250" indent="-514350" eaLnBrk="1" hangingPunct="1">
              <a:spcBef>
                <a:spcPct val="20000"/>
              </a:spcBef>
              <a:buFontTx/>
              <a:buAutoNum type="arabicPeriod"/>
              <a:defRPr/>
            </a:pPr>
            <a:r>
              <a:rPr lang="en-US" sz="2400" dirty="0">
                <a:latin typeface="+mn-lt"/>
                <a:cs typeface="Arial" charset="0"/>
              </a:rPr>
              <a:t>The mother in Lange’s photograph is responsible for the survival and well being of her children, and it is clear that she is doing her best to provide for her children.</a:t>
            </a:r>
            <a:endParaRPr lang="en-US" sz="2400" dirty="0">
              <a:latin typeface="+mn-lt"/>
              <a:cs typeface="+mn-cs"/>
            </a:endParaRPr>
          </a:p>
          <a:p>
            <a:pPr marL="857250" indent="-514350" eaLnBrk="1" hangingPunct="1">
              <a:spcBef>
                <a:spcPct val="20000"/>
              </a:spcBef>
              <a:buFontTx/>
              <a:buAutoNum type="arabicPeriod"/>
              <a:defRPr/>
            </a:pPr>
            <a:r>
              <a:rPr lang="en-US" sz="2400" dirty="0">
                <a:latin typeface="+mn-lt"/>
                <a:cs typeface="Arial" charset="0"/>
              </a:rPr>
              <a:t>The responsibility of caring for her family helps the mother remain strong and determined not to be defeated during these difficult times.</a:t>
            </a:r>
            <a:endParaRPr lang="en-US" sz="2400"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993E0F89-179B-42A2-9AA6-8723D9EDB550}"/>
              </a:ext>
            </a:extLst>
          </p:cNvPr>
          <p:cNvSpPr>
            <a:spLocks noGrp="1"/>
          </p:cNvSpPr>
          <p:nvPr>
            <p:ph type="title"/>
          </p:nvPr>
        </p:nvSpPr>
        <p:spPr/>
        <p:txBody>
          <a:bodyPr/>
          <a:lstStyle/>
          <a:p>
            <a:pPr eaLnBrk="1" hangingPunct="1"/>
            <a:r>
              <a:rPr lang="en-US" altLang="en-US"/>
              <a:t>Putting It All Together</a:t>
            </a:r>
          </a:p>
        </p:txBody>
      </p:sp>
      <p:sp>
        <p:nvSpPr>
          <p:cNvPr id="8195" name="Content Placeholder 2">
            <a:extLst>
              <a:ext uri="{FF2B5EF4-FFF2-40B4-BE49-F238E27FC236}">
                <a16:creationId xmlns:a16="http://schemas.microsoft.com/office/drawing/2014/main" id="{8DF1F027-FFA7-4720-80DE-D39B4B7EF36B}"/>
              </a:ext>
            </a:extLst>
          </p:cNvPr>
          <p:cNvSpPr>
            <a:spLocks noGrp="1"/>
          </p:cNvSpPr>
          <p:nvPr>
            <p:ph idx="1"/>
          </p:nvPr>
        </p:nvSpPr>
        <p:spPr>
          <a:xfrm>
            <a:off x="457200" y="1295400"/>
            <a:ext cx="8229600" cy="1828800"/>
          </a:xfrm>
        </p:spPr>
        <p:txBody>
          <a:bodyPr/>
          <a:lstStyle/>
          <a:p>
            <a:pPr indent="0" eaLnBrk="1" hangingPunct="1">
              <a:buFont typeface="Arial" panose="020B0604020202020204" pitchFamily="34" charset="0"/>
              <a:buNone/>
            </a:pPr>
            <a:r>
              <a:rPr lang="en-US" altLang="en-US" sz="2400"/>
              <a:t>Thesis: The photograph depicts </a:t>
            </a:r>
            <a:r>
              <a:rPr lang="en-US" altLang="en-US" sz="2400" u="sng"/>
              <a:t>a family suffering from extreme poverty</a:t>
            </a:r>
            <a:r>
              <a:rPr lang="en-US" altLang="en-US" sz="2400"/>
              <a:t>, but it also demonstrates </a:t>
            </a:r>
            <a:r>
              <a:rPr lang="en-US" altLang="en-US" sz="2400" u="sng">
                <a:solidFill>
                  <a:srgbClr val="92D050"/>
                </a:solidFill>
              </a:rPr>
              <a:t>the determination of a mother to do her best to care for her children</a:t>
            </a:r>
            <a:r>
              <a:rPr lang="en-US" altLang="en-US" sz="2400"/>
              <a:t> and </a:t>
            </a:r>
            <a:r>
              <a:rPr lang="en-US" altLang="en-US" sz="2400" u="sng"/>
              <a:t>to endure through difficult times</a:t>
            </a:r>
            <a:r>
              <a:rPr lang="en-US" altLang="en-US" sz="2400"/>
              <a:t>.”</a:t>
            </a:r>
          </a:p>
        </p:txBody>
      </p:sp>
      <p:sp>
        <p:nvSpPr>
          <p:cNvPr id="4" name="Content Placeholder 2">
            <a:extLst>
              <a:ext uri="{FF2B5EF4-FFF2-40B4-BE49-F238E27FC236}">
                <a16:creationId xmlns:a16="http://schemas.microsoft.com/office/drawing/2014/main" id="{4EBF6D1D-FAA5-4085-BDA2-C28ACAF5AADF}"/>
              </a:ext>
            </a:extLst>
          </p:cNvPr>
          <p:cNvSpPr txBox="1">
            <a:spLocks/>
          </p:cNvSpPr>
          <p:nvPr/>
        </p:nvSpPr>
        <p:spPr bwMode="auto">
          <a:xfrm>
            <a:off x="457200" y="3048000"/>
            <a:ext cx="8229600" cy="2971800"/>
          </a:xfrm>
          <a:prstGeom prst="rect">
            <a:avLst/>
          </a:prstGeom>
          <a:noFill/>
          <a:ln w="9525">
            <a:noFill/>
            <a:miter lim="800000"/>
            <a:headEnd/>
            <a:tailEnd/>
          </a:ln>
        </p:spPr>
        <p:txBody>
          <a:bodyPr/>
          <a:lstStyle/>
          <a:p>
            <a:pPr marL="857250" indent="-514350" eaLnBrk="1" hangingPunct="1">
              <a:spcBef>
                <a:spcPct val="20000"/>
              </a:spcBef>
              <a:buFontTx/>
              <a:buAutoNum type="arabicPeriod"/>
              <a:defRPr/>
            </a:pPr>
            <a:r>
              <a:rPr lang="en-US" sz="2400" dirty="0">
                <a:latin typeface="+mn-lt"/>
                <a:cs typeface="Arial" charset="0"/>
              </a:rPr>
              <a:t>The mother and her children are severely impoverished.</a:t>
            </a:r>
            <a:endParaRPr lang="en-US" sz="2400" dirty="0">
              <a:latin typeface="+mn-lt"/>
              <a:cs typeface="+mn-cs"/>
            </a:endParaRPr>
          </a:p>
          <a:p>
            <a:pPr marL="857250" indent="-514350" eaLnBrk="1" hangingPunct="1">
              <a:spcBef>
                <a:spcPct val="20000"/>
              </a:spcBef>
              <a:buFontTx/>
              <a:buAutoNum type="arabicPeriod"/>
              <a:defRPr/>
            </a:pPr>
            <a:r>
              <a:rPr lang="en-US" sz="2400" dirty="0">
                <a:solidFill>
                  <a:srgbClr val="92D050"/>
                </a:solidFill>
                <a:latin typeface="+mn-lt"/>
                <a:cs typeface="Arial" charset="0"/>
              </a:rPr>
              <a:t>The mother in Lange’s photograph is responsible for the survival and well being of her children, and it is clear that she is doing her best to provide for her children.</a:t>
            </a:r>
            <a:endParaRPr lang="en-US" sz="2400" dirty="0">
              <a:solidFill>
                <a:srgbClr val="92D050"/>
              </a:solidFill>
              <a:latin typeface="+mn-lt"/>
              <a:cs typeface="+mn-cs"/>
            </a:endParaRPr>
          </a:p>
          <a:p>
            <a:pPr marL="857250" indent="-514350" eaLnBrk="1" hangingPunct="1">
              <a:spcBef>
                <a:spcPct val="20000"/>
              </a:spcBef>
              <a:buFontTx/>
              <a:buAutoNum type="arabicPeriod"/>
              <a:defRPr/>
            </a:pPr>
            <a:r>
              <a:rPr lang="en-US" sz="2400" dirty="0">
                <a:latin typeface="+mn-lt"/>
                <a:cs typeface="Arial" charset="0"/>
              </a:rPr>
              <a:t>The responsibility of caring for her family helps the mother remain strong and determined not to be defeated during these difficult times.</a:t>
            </a:r>
            <a:endParaRPr lang="en-US" sz="2400" dirty="0">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861AB8ED-1DC1-4603-8F4B-2B7F83D629F3}"/>
              </a:ext>
            </a:extLst>
          </p:cNvPr>
          <p:cNvSpPr>
            <a:spLocks noGrp="1"/>
          </p:cNvSpPr>
          <p:nvPr>
            <p:ph type="title"/>
          </p:nvPr>
        </p:nvSpPr>
        <p:spPr/>
        <p:txBody>
          <a:bodyPr/>
          <a:lstStyle/>
          <a:p>
            <a:pPr eaLnBrk="1" hangingPunct="1"/>
            <a:r>
              <a:rPr lang="en-US" altLang="en-US"/>
              <a:t>Putting It All Together</a:t>
            </a:r>
          </a:p>
        </p:txBody>
      </p:sp>
      <p:sp>
        <p:nvSpPr>
          <p:cNvPr id="9219" name="Content Placeholder 2">
            <a:extLst>
              <a:ext uri="{FF2B5EF4-FFF2-40B4-BE49-F238E27FC236}">
                <a16:creationId xmlns:a16="http://schemas.microsoft.com/office/drawing/2014/main" id="{E7471588-4361-4E5D-8F89-A0431DA1873B}"/>
              </a:ext>
            </a:extLst>
          </p:cNvPr>
          <p:cNvSpPr>
            <a:spLocks noGrp="1"/>
          </p:cNvSpPr>
          <p:nvPr>
            <p:ph idx="1"/>
          </p:nvPr>
        </p:nvSpPr>
        <p:spPr>
          <a:xfrm>
            <a:off x="457200" y="1295400"/>
            <a:ext cx="8229600" cy="1828800"/>
          </a:xfrm>
        </p:spPr>
        <p:txBody>
          <a:bodyPr/>
          <a:lstStyle/>
          <a:p>
            <a:pPr indent="0" eaLnBrk="1" hangingPunct="1">
              <a:buFont typeface="Arial" panose="020B0604020202020204" pitchFamily="34" charset="0"/>
              <a:buNone/>
            </a:pPr>
            <a:r>
              <a:rPr lang="en-US" altLang="en-US" sz="2400"/>
              <a:t>Thesis: The photograph depicts </a:t>
            </a:r>
            <a:r>
              <a:rPr lang="en-US" altLang="en-US" sz="2400" u="sng"/>
              <a:t>a family suffering from extreme poverty</a:t>
            </a:r>
            <a:r>
              <a:rPr lang="en-US" altLang="en-US" sz="2400"/>
              <a:t>, but it also demonstrates </a:t>
            </a:r>
            <a:r>
              <a:rPr lang="en-US" altLang="en-US" sz="2400" u="sng"/>
              <a:t>the determination of a mother to do her best to care for her children</a:t>
            </a:r>
            <a:r>
              <a:rPr lang="en-US" altLang="en-US" sz="2400"/>
              <a:t> and </a:t>
            </a:r>
            <a:r>
              <a:rPr lang="en-US" altLang="en-US" sz="2400" u="sng">
                <a:solidFill>
                  <a:srgbClr val="FFFF00"/>
                </a:solidFill>
              </a:rPr>
              <a:t>to endure through difficult times</a:t>
            </a:r>
            <a:r>
              <a:rPr lang="en-US" altLang="en-US" sz="2400">
                <a:solidFill>
                  <a:srgbClr val="FFFF00"/>
                </a:solidFill>
              </a:rPr>
              <a:t>.”</a:t>
            </a:r>
          </a:p>
        </p:txBody>
      </p:sp>
      <p:sp>
        <p:nvSpPr>
          <p:cNvPr id="4" name="Content Placeholder 2">
            <a:extLst>
              <a:ext uri="{FF2B5EF4-FFF2-40B4-BE49-F238E27FC236}">
                <a16:creationId xmlns:a16="http://schemas.microsoft.com/office/drawing/2014/main" id="{4B4B0A66-FE63-4666-8998-7D0EF29EF514}"/>
              </a:ext>
            </a:extLst>
          </p:cNvPr>
          <p:cNvSpPr txBox="1">
            <a:spLocks/>
          </p:cNvSpPr>
          <p:nvPr/>
        </p:nvSpPr>
        <p:spPr bwMode="auto">
          <a:xfrm>
            <a:off x="457200" y="3048000"/>
            <a:ext cx="8229600" cy="2971800"/>
          </a:xfrm>
          <a:prstGeom prst="rect">
            <a:avLst/>
          </a:prstGeom>
          <a:noFill/>
          <a:ln w="9525">
            <a:noFill/>
            <a:miter lim="800000"/>
            <a:headEnd/>
            <a:tailEnd/>
          </a:ln>
        </p:spPr>
        <p:txBody>
          <a:bodyPr/>
          <a:lstStyle/>
          <a:p>
            <a:pPr marL="857250" indent="-514350" eaLnBrk="1" hangingPunct="1">
              <a:spcBef>
                <a:spcPct val="20000"/>
              </a:spcBef>
              <a:buFontTx/>
              <a:buAutoNum type="arabicPeriod"/>
              <a:defRPr/>
            </a:pPr>
            <a:r>
              <a:rPr lang="en-US" sz="2400" dirty="0">
                <a:latin typeface="+mn-lt"/>
                <a:cs typeface="Arial" charset="0"/>
              </a:rPr>
              <a:t>The mother and her children are severely impoverished.</a:t>
            </a:r>
            <a:endParaRPr lang="en-US" sz="2400" dirty="0">
              <a:latin typeface="+mn-lt"/>
              <a:cs typeface="+mn-cs"/>
            </a:endParaRPr>
          </a:p>
          <a:p>
            <a:pPr marL="857250" indent="-514350" eaLnBrk="1" hangingPunct="1">
              <a:spcBef>
                <a:spcPct val="20000"/>
              </a:spcBef>
              <a:buFontTx/>
              <a:buAutoNum type="arabicPeriod"/>
              <a:defRPr/>
            </a:pPr>
            <a:r>
              <a:rPr lang="en-US" sz="2400" dirty="0">
                <a:latin typeface="+mn-lt"/>
                <a:cs typeface="Arial" charset="0"/>
              </a:rPr>
              <a:t>The mother in Lange’s photograph is responsible for the survival and well being of her children, and it is clear that she is doing her best to provide for her children.</a:t>
            </a:r>
            <a:endParaRPr lang="en-US" sz="2400" dirty="0">
              <a:latin typeface="+mn-lt"/>
              <a:cs typeface="+mn-cs"/>
            </a:endParaRPr>
          </a:p>
          <a:p>
            <a:pPr marL="857250" indent="-514350" eaLnBrk="1" hangingPunct="1">
              <a:spcBef>
                <a:spcPct val="20000"/>
              </a:spcBef>
              <a:buFontTx/>
              <a:buAutoNum type="arabicPeriod"/>
              <a:defRPr/>
            </a:pPr>
            <a:r>
              <a:rPr lang="en-US" sz="2400" dirty="0">
                <a:solidFill>
                  <a:srgbClr val="FFFF00"/>
                </a:solidFill>
                <a:latin typeface="+mn-lt"/>
                <a:cs typeface="Arial" charset="0"/>
              </a:rPr>
              <a:t>The responsibility of caring for her family helps the mother remain strong and determined not to be defeated during these difficult times.</a:t>
            </a:r>
            <a:endParaRPr lang="en-US" sz="2400" dirty="0">
              <a:solidFill>
                <a:srgbClr val="FFFF00"/>
              </a:solidFill>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5E53A085-101D-43A6-9108-DBCF4FB20AA1}"/>
              </a:ext>
            </a:extLst>
          </p:cNvPr>
          <p:cNvSpPr>
            <a:spLocks noGrp="1"/>
          </p:cNvSpPr>
          <p:nvPr>
            <p:ph type="title"/>
          </p:nvPr>
        </p:nvSpPr>
        <p:spPr/>
        <p:txBody>
          <a:bodyPr/>
          <a:lstStyle/>
          <a:p>
            <a:pPr eaLnBrk="1" hangingPunct="1"/>
            <a:r>
              <a:rPr lang="en-US" altLang="en-US"/>
              <a:t>Putting It All Together</a:t>
            </a:r>
          </a:p>
        </p:txBody>
      </p:sp>
      <p:sp>
        <p:nvSpPr>
          <p:cNvPr id="10243" name="Content Placeholder 2">
            <a:extLst>
              <a:ext uri="{FF2B5EF4-FFF2-40B4-BE49-F238E27FC236}">
                <a16:creationId xmlns:a16="http://schemas.microsoft.com/office/drawing/2014/main" id="{3C46F8F8-D0D2-4137-9F67-09A0A6022248}"/>
              </a:ext>
            </a:extLst>
          </p:cNvPr>
          <p:cNvSpPr>
            <a:spLocks noGrp="1"/>
          </p:cNvSpPr>
          <p:nvPr>
            <p:ph idx="1"/>
          </p:nvPr>
        </p:nvSpPr>
        <p:spPr>
          <a:xfrm>
            <a:off x="457200" y="1295400"/>
            <a:ext cx="8229600" cy="1828800"/>
          </a:xfrm>
        </p:spPr>
        <p:txBody>
          <a:bodyPr/>
          <a:lstStyle/>
          <a:p>
            <a:pPr indent="0" eaLnBrk="1" hangingPunct="1">
              <a:buFont typeface="Arial" panose="020B0604020202020204" pitchFamily="34" charset="0"/>
              <a:buNone/>
            </a:pPr>
            <a:r>
              <a:rPr lang="en-US" altLang="en-US" sz="2400"/>
              <a:t>Thesis: The photograph depicts </a:t>
            </a:r>
            <a:r>
              <a:rPr lang="en-US" altLang="en-US" sz="2400" u="sng"/>
              <a:t>a family suffering from extreme poverty</a:t>
            </a:r>
            <a:r>
              <a:rPr lang="en-US" altLang="en-US" sz="2400"/>
              <a:t>, but it also demonstrates </a:t>
            </a:r>
            <a:r>
              <a:rPr lang="en-US" altLang="en-US" sz="2400" u="sng"/>
              <a:t>the determination of a mother to do her best to care for her children</a:t>
            </a:r>
            <a:r>
              <a:rPr lang="en-US" altLang="en-US" sz="2400"/>
              <a:t> and </a:t>
            </a:r>
            <a:r>
              <a:rPr lang="en-US" altLang="en-US" sz="2400" u="sng"/>
              <a:t>to endure through difficult times</a:t>
            </a:r>
            <a:r>
              <a:rPr lang="en-US" altLang="en-US" sz="2400"/>
              <a:t>.”</a:t>
            </a:r>
          </a:p>
        </p:txBody>
      </p:sp>
      <p:sp>
        <p:nvSpPr>
          <p:cNvPr id="4" name="Content Placeholder 2">
            <a:extLst>
              <a:ext uri="{FF2B5EF4-FFF2-40B4-BE49-F238E27FC236}">
                <a16:creationId xmlns:a16="http://schemas.microsoft.com/office/drawing/2014/main" id="{A73740C7-E092-4708-B99F-E8E7E190E12D}"/>
              </a:ext>
            </a:extLst>
          </p:cNvPr>
          <p:cNvSpPr txBox="1">
            <a:spLocks/>
          </p:cNvSpPr>
          <p:nvPr/>
        </p:nvSpPr>
        <p:spPr bwMode="auto">
          <a:xfrm>
            <a:off x="457200" y="3048000"/>
            <a:ext cx="8229600" cy="2971800"/>
          </a:xfrm>
          <a:prstGeom prst="rect">
            <a:avLst/>
          </a:prstGeom>
          <a:noFill/>
          <a:ln w="9525">
            <a:noFill/>
            <a:miter lim="800000"/>
            <a:headEnd/>
            <a:tailEnd/>
          </a:ln>
        </p:spPr>
        <p:txBody>
          <a:bodyPr/>
          <a:lstStyle/>
          <a:p>
            <a:pPr marL="857250" indent="-514350" eaLnBrk="1" hangingPunct="1">
              <a:spcBef>
                <a:spcPct val="20000"/>
              </a:spcBef>
              <a:buFontTx/>
              <a:buAutoNum type="arabicPeriod"/>
              <a:defRPr/>
            </a:pPr>
            <a:r>
              <a:rPr lang="en-US" sz="2400" dirty="0">
                <a:latin typeface="+mn-lt"/>
                <a:cs typeface="Arial" charset="0"/>
              </a:rPr>
              <a:t>The mother and her children are severely impoverished.</a:t>
            </a:r>
            <a:endParaRPr lang="en-US" sz="2400" dirty="0">
              <a:latin typeface="+mn-lt"/>
              <a:cs typeface="+mn-cs"/>
            </a:endParaRPr>
          </a:p>
          <a:p>
            <a:pPr marL="857250" indent="-514350" eaLnBrk="1" hangingPunct="1">
              <a:spcBef>
                <a:spcPct val="20000"/>
              </a:spcBef>
              <a:buFontTx/>
              <a:buAutoNum type="arabicPeriod"/>
              <a:defRPr/>
            </a:pPr>
            <a:r>
              <a:rPr lang="en-US" sz="2400" dirty="0">
                <a:latin typeface="+mn-lt"/>
                <a:cs typeface="Arial" charset="0"/>
              </a:rPr>
              <a:t>The mother in Lange’s photograph is responsible for the survival and well being of her children, and it is clear that she is doing her best to provide for her children.</a:t>
            </a:r>
            <a:endParaRPr lang="en-US" sz="2400" dirty="0">
              <a:latin typeface="+mn-lt"/>
              <a:cs typeface="+mn-cs"/>
            </a:endParaRPr>
          </a:p>
          <a:p>
            <a:pPr marL="857250" indent="-514350" eaLnBrk="1" hangingPunct="1">
              <a:spcBef>
                <a:spcPct val="20000"/>
              </a:spcBef>
              <a:buFontTx/>
              <a:buAutoNum type="arabicPeriod"/>
              <a:defRPr/>
            </a:pPr>
            <a:r>
              <a:rPr lang="en-US" sz="2400" dirty="0">
                <a:latin typeface="+mn-lt"/>
                <a:cs typeface="Arial" charset="0"/>
              </a:rPr>
              <a:t>The responsibility of caring for her family helps the mother remain strong and determined not to be defeated during these difficult times.</a:t>
            </a:r>
            <a:endParaRPr lang="en-US" sz="2400" dirty="0">
              <a:latin typeface="+mn-lt"/>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6726999B-0E23-43C2-8454-344CAE1BE92F}"/>
              </a:ext>
            </a:extLst>
          </p:cNvPr>
          <p:cNvSpPr>
            <a:spLocks noGrp="1"/>
          </p:cNvSpPr>
          <p:nvPr>
            <p:ph type="title"/>
          </p:nvPr>
        </p:nvSpPr>
        <p:spPr/>
        <p:txBody>
          <a:bodyPr/>
          <a:lstStyle/>
          <a:p>
            <a:pPr eaLnBrk="1" hangingPunct="1"/>
            <a:r>
              <a:rPr lang="en-US" altLang="en-US"/>
              <a:t>How Do Your Thesis Statement </a:t>
            </a:r>
            <a:br>
              <a:rPr lang="en-US" altLang="en-US"/>
            </a:br>
            <a:r>
              <a:rPr lang="en-US" altLang="en-US"/>
              <a:t>and Topic Sentences Look? </a:t>
            </a:r>
          </a:p>
        </p:txBody>
      </p:sp>
      <p:sp>
        <p:nvSpPr>
          <p:cNvPr id="3" name="Content Placeholder 2">
            <a:extLst>
              <a:ext uri="{FF2B5EF4-FFF2-40B4-BE49-F238E27FC236}">
                <a16:creationId xmlns:a16="http://schemas.microsoft.com/office/drawing/2014/main" id="{E042351B-8919-4FAA-B357-EB6B88B99C5C}"/>
              </a:ext>
            </a:extLst>
          </p:cNvPr>
          <p:cNvSpPr>
            <a:spLocks noGrp="1"/>
          </p:cNvSpPr>
          <p:nvPr>
            <p:ph idx="1"/>
          </p:nvPr>
        </p:nvSpPr>
        <p:spPr>
          <a:xfrm>
            <a:off x="457200" y="1981200"/>
            <a:ext cx="8229600" cy="1600200"/>
          </a:xfrm>
        </p:spPr>
        <p:txBody>
          <a:bodyPr/>
          <a:lstStyle/>
          <a:p>
            <a:pPr indent="0" eaLnBrk="1" hangingPunct="1">
              <a:buFont typeface="Arial" panose="020B0604020202020204" pitchFamily="34" charset="0"/>
              <a:buNone/>
            </a:pPr>
            <a:r>
              <a:rPr lang="en-US" altLang="en-US" dirty="0"/>
              <a:t>Copy and paste your thesis statement and each of your topic sentences at the end of your essay. </a:t>
            </a:r>
          </a:p>
        </p:txBody>
      </p:sp>
      <p:sp>
        <p:nvSpPr>
          <p:cNvPr id="4" name="Content Placeholder 2">
            <a:extLst>
              <a:ext uri="{FF2B5EF4-FFF2-40B4-BE49-F238E27FC236}">
                <a16:creationId xmlns:a16="http://schemas.microsoft.com/office/drawing/2014/main" id="{BEE131B2-FD12-4B70-9924-B41CF596BC71}"/>
              </a:ext>
            </a:extLst>
          </p:cNvPr>
          <p:cNvSpPr txBox="1">
            <a:spLocks/>
          </p:cNvSpPr>
          <p:nvPr/>
        </p:nvSpPr>
        <p:spPr bwMode="auto">
          <a:xfrm>
            <a:off x="457200" y="3810000"/>
            <a:ext cx="8229600" cy="1752600"/>
          </a:xfrm>
          <a:prstGeom prst="rect">
            <a:avLst/>
          </a:prstGeom>
          <a:noFill/>
          <a:ln w="9525">
            <a:noFill/>
            <a:miter lim="800000"/>
            <a:headEnd/>
            <a:tailEnd/>
          </a:ln>
        </p:spPr>
        <p:txBody>
          <a:bodyPr/>
          <a:lstStyle/>
          <a:p>
            <a:pPr marL="342900" eaLnBrk="1" hangingPunct="1">
              <a:spcBef>
                <a:spcPct val="20000"/>
              </a:spcBef>
              <a:buFont typeface="Arial" charset="0"/>
              <a:buNone/>
              <a:defRPr/>
            </a:pPr>
            <a:r>
              <a:rPr lang="en-US" sz="3200" dirty="0">
                <a:latin typeface="+mn-lt"/>
                <a:cs typeface="Arial" charset="0"/>
              </a:rPr>
              <a:t>This is an outline of your essay. How does it look? </a:t>
            </a:r>
            <a:r>
              <a:rPr lang="en-US" sz="3200" dirty="0">
                <a:latin typeface="+mn-lt"/>
                <a:cs typeface="+mn-cs"/>
              </a:rPr>
              <a:t>What could you change to strengthen it?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848ECBD1-222C-4035-BA61-BAF491D25F0B}"/>
              </a:ext>
            </a:extLst>
          </p:cNvPr>
          <p:cNvSpPr>
            <a:spLocks noGrp="1"/>
          </p:cNvSpPr>
          <p:nvPr>
            <p:ph type="title"/>
          </p:nvPr>
        </p:nvSpPr>
        <p:spPr/>
        <p:txBody>
          <a:bodyPr/>
          <a:lstStyle/>
          <a:p>
            <a:pPr eaLnBrk="1" hangingPunct="1"/>
            <a:r>
              <a:rPr lang="en-US" altLang="en-US"/>
              <a:t>Another Example</a:t>
            </a:r>
          </a:p>
        </p:txBody>
      </p:sp>
      <p:sp>
        <p:nvSpPr>
          <p:cNvPr id="3" name="Content Placeholder 2">
            <a:extLst>
              <a:ext uri="{FF2B5EF4-FFF2-40B4-BE49-F238E27FC236}">
                <a16:creationId xmlns:a16="http://schemas.microsoft.com/office/drawing/2014/main" id="{05614EAC-D0D6-42F6-9751-A9D3EEC53535}"/>
              </a:ext>
            </a:extLst>
          </p:cNvPr>
          <p:cNvSpPr>
            <a:spLocks noGrp="1"/>
          </p:cNvSpPr>
          <p:nvPr>
            <p:ph idx="1"/>
          </p:nvPr>
        </p:nvSpPr>
        <p:spPr>
          <a:xfrm>
            <a:off x="457200" y="1295400"/>
            <a:ext cx="8229600" cy="1828800"/>
          </a:xfrm>
        </p:spPr>
        <p:txBody>
          <a:bodyPr/>
          <a:lstStyle/>
          <a:p>
            <a:pPr indent="0" eaLnBrk="1" hangingPunct="1">
              <a:buFont typeface="Arial" charset="0"/>
              <a:buNone/>
              <a:defRPr/>
            </a:pPr>
            <a:r>
              <a:rPr lang="en-US" altLang="en-US" sz="2400" dirty="0"/>
              <a:t>Thesis: Mansfield's "Miss Brill" illustrates </a:t>
            </a:r>
            <a:r>
              <a:rPr lang="en-US" altLang="en-US" sz="2400" u="sng" dirty="0">
                <a:solidFill>
                  <a:schemeClr val="accent6">
                    <a:lumMod val="75000"/>
                  </a:schemeClr>
                </a:solidFill>
              </a:rPr>
              <a:t>the old woman's attempt to alleviate loneliness</a:t>
            </a:r>
            <a:r>
              <a:rPr lang="en-US" altLang="en-US" sz="2400" dirty="0"/>
              <a:t> by </a:t>
            </a:r>
            <a:r>
              <a:rPr lang="en-US" altLang="en-US" sz="2400" u="sng" dirty="0">
                <a:solidFill>
                  <a:srgbClr val="92D050"/>
                </a:solidFill>
              </a:rPr>
              <a:t>creating an alternate reality for herself</a:t>
            </a:r>
            <a:r>
              <a:rPr lang="en-US" altLang="en-US" sz="2400" dirty="0"/>
              <a:t>, yet </a:t>
            </a:r>
            <a:r>
              <a:rPr lang="en-US" altLang="en-US" sz="2400" u="sng" dirty="0">
                <a:solidFill>
                  <a:srgbClr val="FFFF00"/>
                </a:solidFill>
              </a:rPr>
              <a:t>she is ultimately forced to face the self-deception for what it truly is.</a:t>
            </a:r>
          </a:p>
        </p:txBody>
      </p:sp>
      <p:sp>
        <p:nvSpPr>
          <p:cNvPr id="4" name="Content Placeholder 2">
            <a:extLst>
              <a:ext uri="{FF2B5EF4-FFF2-40B4-BE49-F238E27FC236}">
                <a16:creationId xmlns:a16="http://schemas.microsoft.com/office/drawing/2014/main" id="{FD81594D-BD07-4D69-A5A3-628ED6A63368}"/>
              </a:ext>
            </a:extLst>
          </p:cNvPr>
          <p:cNvSpPr txBox="1">
            <a:spLocks/>
          </p:cNvSpPr>
          <p:nvPr/>
        </p:nvSpPr>
        <p:spPr bwMode="auto">
          <a:xfrm>
            <a:off x="457200" y="3048000"/>
            <a:ext cx="8229600" cy="2971800"/>
          </a:xfrm>
          <a:prstGeom prst="rect">
            <a:avLst/>
          </a:prstGeom>
          <a:noFill/>
          <a:ln w="9525">
            <a:noFill/>
            <a:miter lim="800000"/>
            <a:headEnd/>
            <a:tailEnd/>
          </a:ln>
        </p:spPr>
        <p:txBody>
          <a:bodyPr/>
          <a:lstStyle/>
          <a:p>
            <a:pPr marL="857250" indent="-514350" eaLnBrk="1" hangingPunct="1">
              <a:spcBef>
                <a:spcPct val="20000"/>
              </a:spcBef>
              <a:buFontTx/>
              <a:buAutoNum type="arabicPeriod"/>
              <a:defRPr/>
            </a:pPr>
            <a:r>
              <a:rPr lang="en-US" sz="2400" dirty="0">
                <a:solidFill>
                  <a:schemeClr val="accent6">
                    <a:lumMod val="75000"/>
                  </a:schemeClr>
                </a:solidFill>
                <a:latin typeface="+mn-lt"/>
                <a:cs typeface="Arial" charset="0"/>
              </a:rPr>
              <a:t>Miss Brill's ritual of visiting the park every Sunday helps her to cope with loneliness.</a:t>
            </a:r>
            <a:endParaRPr lang="en-US" sz="2400" dirty="0">
              <a:solidFill>
                <a:schemeClr val="accent6">
                  <a:lumMod val="75000"/>
                </a:schemeClr>
              </a:solidFill>
              <a:latin typeface="+mn-lt"/>
              <a:cs typeface="+mn-cs"/>
            </a:endParaRPr>
          </a:p>
          <a:p>
            <a:pPr marL="857250" indent="-514350" eaLnBrk="1" hangingPunct="1">
              <a:spcBef>
                <a:spcPct val="20000"/>
              </a:spcBef>
              <a:buFontTx/>
              <a:buAutoNum type="arabicPeriod"/>
              <a:defRPr/>
            </a:pPr>
            <a:r>
              <a:rPr lang="en-US" sz="2400" dirty="0">
                <a:solidFill>
                  <a:srgbClr val="92D050"/>
                </a:solidFill>
                <a:latin typeface="+mn-lt"/>
                <a:cs typeface="Arial" charset="0"/>
              </a:rPr>
              <a:t>Miss Brill alters her perception of reality to avoid facing unpleasant aspects of her life.</a:t>
            </a:r>
            <a:endParaRPr lang="en-US" sz="2400" dirty="0">
              <a:solidFill>
                <a:srgbClr val="92D050"/>
              </a:solidFill>
              <a:latin typeface="+mn-lt"/>
              <a:cs typeface="+mn-cs"/>
            </a:endParaRPr>
          </a:p>
          <a:p>
            <a:pPr marL="857250" indent="-514350" eaLnBrk="1" hangingPunct="1">
              <a:spcBef>
                <a:spcPct val="20000"/>
              </a:spcBef>
              <a:buFontTx/>
              <a:buAutoNum type="arabicPeriod"/>
              <a:defRPr/>
            </a:pPr>
            <a:r>
              <a:rPr lang="en-US" sz="2400" dirty="0">
                <a:solidFill>
                  <a:srgbClr val="FFFF00"/>
                </a:solidFill>
                <a:latin typeface="+mn-lt"/>
                <a:cs typeface="Arial" charset="0"/>
              </a:rPr>
              <a:t>A series of events leads to Miss Brill's illusion being shattered and forces her to realize the self-deception</a:t>
            </a:r>
            <a:r>
              <a:rPr lang="en-US" sz="2400" dirty="0">
                <a:latin typeface="+mn-lt"/>
                <a:cs typeface="Arial" charset="0"/>
              </a:rPr>
              <a:t>.</a:t>
            </a:r>
            <a:endParaRPr lang="en-US" sz="240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2000"/>
                                        <p:tgtEl>
                                          <p:spTgt spid="4">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ADF8576-3DBD-4072-A822-42B9241FFCF4}"/>
              </a:ext>
            </a:extLst>
          </p:cNvPr>
          <p:cNvSpPr>
            <a:spLocks noGrp="1"/>
          </p:cNvSpPr>
          <p:nvPr>
            <p:ph type="title"/>
          </p:nvPr>
        </p:nvSpPr>
        <p:spPr/>
        <p:txBody>
          <a:bodyPr/>
          <a:lstStyle/>
          <a:p>
            <a:pPr eaLnBrk="1" hangingPunct="1"/>
            <a:r>
              <a:rPr lang="en-US" altLang="en-US"/>
              <a:t>Developing Ideas within </a:t>
            </a:r>
            <a:br>
              <a:rPr lang="en-US" altLang="en-US"/>
            </a:br>
            <a:r>
              <a:rPr lang="en-US" altLang="en-US"/>
              <a:t>Body Paragraphs</a:t>
            </a:r>
          </a:p>
        </p:txBody>
      </p:sp>
      <p:sp>
        <p:nvSpPr>
          <p:cNvPr id="14339" name="Content Placeholder 2">
            <a:extLst>
              <a:ext uri="{FF2B5EF4-FFF2-40B4-BE49-F238E27FC236}">
                <a16:creationId xmlns:a16="http://schemas.microsoft.com/office/drawing/2014/main" id="{50225FB1-F9B3-40B6-8AE6-0A2144D8B2D9}"/>
              </a:ext>
            </a:extLst>
          </p:cNvPr>
          <p:cNvSpPr>
            <a:spLocks noGrp="1"/>
          </p:cNvSpPr>
          <p:nvPr>
            <p:ph idx="1"/>
          </p:nvPr>
        </p:nvSpPr>
        <p:spPr>
          <a:xfrm>
            <a:off x="457200" y="1524000"/>
            <a:ext cx="8229600" cy="1600200"/>
          </a:xfrm>
        </p:spPr>
        <p:txBody>
          <a:bodyPr/>
          <a:lstStyle/>
          <a:p>
            <a:pPr indent="0" eaLnBrk="1" hangingPunct="1">
              <a:buFont typeface="Arial" panose="020B0604020202020204" pitchFamily="34" charset="0"/>
              <a:buNone/>
            </a:pPr>
            <a:r>
              <a:rPr lang="en-US" altLang="en-US" sz="2600"/>
              <a:t>Each body paragraph should be focused on supporting and developing the main idea or insight presented in the topic sentence at the beginning of the paragraph.</a:t>
            </a:r>
          </a:p>
        </p:txBody>
      </p:sp>
      <p:sp>
        <p:nvSpPr>
          <p:cNvPr id="4" name="Content Placeholder 2">
            <a:extLst>
              <a:ext uri="{FF2B5EF4-FFF2-40B4-BE49-F238E27FC236}">
                <a16:creationId xmlns:a16="http://schemas.microsoft.com/office/drawing/2014/main" id="{DDF3228A-E327-41BA-9B87-5642448D8D3A}"/>
              </a:ext>
            </a:extLst>
          </p:cNvPr>
          <p:cNvSpPr txBox="1">
            <a:spLocks/>
          </p:cNvSpPr>
          <p:nvPr/>
        </p:nvSpPr>
        <p:spPr bwMode="auto">
          <a:xfrm>
            <a:off x="457200" y="2971800"/>
            <a:ext cx="8229600" cy="1524000"/>
          </a:xfrm>
          <a:prstGeom prst="rect">
            <a:avLst/>
          </a:prstGeom>
          <a:noFill/>
          <a:ln w="9525">
            <a:noFill/>
            <a:miter lim="800000"/>
            <a:headEnd/>
            <a:tailEnd/>
          </a:ln>
        </p:spPr>
        <p:txBody>
          <a:bodyPr/>
          <a:lstStyle/>
          <a:p>
            <a:pPr marL="342900" eaLnBrk="1" hangingPunct="1">
              <a:spcBef>
                <a:spcPct val="20000"/>
              </a:spcBef>
              <a:defRPr/>
            </a:pPr>
            <a:r>
              <a:rPr lang="en-US" sz="2600" dirty="0">
                <a:latin typeface="+mn-lt"/>
                <a:cs typeface="+mn-cs"/>
              </a:rPr>
              <a:t>The main idea of each paragraph should be developed with specific descriptions of parts of the painting or photograph.</a:t>
            </a:r>
          </a:p>
        </p:txBody>
      </p:sp>
      <p:sp>
        <p:nvSpPr>
          <p:cNvPr id="5" name="Content Placeholder 2">
            <a:extLst>
              <a:ext uri="{FF2B5EF4-FFF2-40B4-BE49-F238E27FC236}">
                <a16:creationId xmlns:a16="http://schemas.microsoft.com/office/drawing/2014/main" id="{B973561A-84FF-4B4C-B987-ACDCE1042453}"/>
              </a:ext>
            </a:extLst>
          </p:cNvPr>
          <p:cNvSpPr txBox="1">
            <a:spLocks/>
          </p:cNvSpPr>
          <p:nvPr/>
        </p:nvSpPr>
        <p:spPr bwMode="auto">
          <a:xfrm>
            <a:off x="457200" y="4495800"/>
            <a:ext cx="8229600" cy="1219200"/>
          </a:xfrm>
          <a:prstGeom prst="rect">
            <a:avLst/>
          </a:prstGeom>
          <a:noFill/>
          <a:ln w="9525">
            <a:noFill/>
            <a:miter lim="800000"/>
            <a:headEnd/>
            <a:tailEnd/>
          </a:ln>
        </p:spPr>
        <p:txBody>
          <a:bodyPr/>
          <a:lstStyle/>
          <a:p>
            <a:pPr marL="342900" eaLnBrk="1" hangingPunct="1">
              <a:spcBef>
                <a:spcPct val="20000"/>
              </a:spcBef>
              <a:defRPr/>
            </a:pPr>
            <a:r>
              <a:rPr lang="en-US" sz="2600" dirty="0">
                <a:latin typeface="+mn-lt"/>
                <a:cs typeface="+mn-cs"/>
              </a:rPr>
              <a:t>Each body paragraph should be at least half of a page long (and that is a short paragraph).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2000"/>
                                        <p:tgtEl>
                                          <p:spTgt spid="143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allAtOnce"/>
      <p:bldP spid="4" grpId="0" build="allAtOnce"/>
      <p:bldP spid="5"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8287C0CA-2BAD-44AB-9BCD-7A534E674A0B}"/>
              </a:ext>
            </a:extLst>
          </p:cNvPr>
          <p:cNvSpPr>
            <a:spLocks noGrp="1"/>
          </p:cNvSpPr>
          <p:nvPr>
            <p:ph type="title"/>
          </p:nvPr>
        </p:nvSpPr>
        <p:spPr/>
        <p:txBody>
          <a:bodyPr/>
          <a:lstStyle/>
          <a:p>
            <a:r>
              <a:rPr lang="en-US" altLang="en-US"/>
              <a:t>Using Specific Descriptions</a:t>
            </a:r>
          </a:p>
        </p:txBody>
      </p:sp>
      <p:sp>
        <p:nvSpPr>
          <p:cNvPr id="3" name="Content Placeholder 2">
            <a:extLst>
              <a:ext uri="{FF2B5EF4-FFF2-40B4-BE49-F238E27FC236}">
                <a16:creationId xmlns:a16="http://schemas.microsoft.com/office/drawing/2014/main" id="{6D9F5E20-E752-49FD-ABF7-48DD6F1F75C7}"/>
              </a:ext>
            </a:extLst>
          </p:cNvPr>
          <p:cNvSpPr>
            <a:spLocks noGrp="1"/>
          </p:cNvSpPr>
          <p:nvPr>
            <p:ph idx="1"/>
          </p:nvPr>
        </p:nvSpPr>
        <p:spPr>
          <a:xfrm>
            <a:off x="457200" y="3200400"/>
            <a:ext cx="8229600" cy="762000"/>
          </a:xfrm>
        </p:spPr>
        <p:txBody>
          <a:bodyPr/>
          <a:lstStyle/>
          <a:p>
            <a:pPr indent="0">
              <a:buFont typeface="Arial" panose="020B0604020202020204" pitchFamily="34" charset="0"/>
              <a:buNone/>
            </a:pPr>
            <a:r>
              <a:rPr lang="en-US" altLang="en-US"/>
              <a:t>“Show, Don’t Tell.” </a:t>
            </a:r>
          </a:p>
        </p:txBody>
      </p:sp>
      <p:sp>
        <p:nvSpPr>
          <p:cNvPr id="4" name="Content Placeholder 2">
            <a:extLst>
              <a:ext uri="{FF2B5EF4-FFF2-40B4-BE49-F238E27FC236}">
                <a16:creationId xmlns:a16="http://schemas.microsoft.com/office/drawing/2014/main" id="{045887ED-5A45-4C1A-96FB-58E64F03973A}"/>
              </a:ext>
            </a:extLst>
          </p:cNvPr>
          <p:cNvSpPr txBox="1">
            <a:spLocks/>
          </p:cNvSpPr>
          <p:nvPr/>
        </p:nvSpPr>
        <p:spPr bwMode="auto">
          <a:xfrm>
            <a:off x="609600" y="4038600"/>
            <a:ext cx="8229600" cy="1219200"/>
          </a:xfrm>
          <a:prstGeom prst="rect">
            <a:avLst/>
          </a:prstGeom>
          <a:noFill/>
          <a:ln w="9525">
            <a:noFill/>
            <a:miter lim="800000"/>
            <a:headEnd/>
            <a:tailEnd/>
          </a:ln>
        </p:spPr>
        <p:txBody>
          <a:bodyPr/>
          <a:lstStyle/>
          <a:p>
            <a:pPr marL="342900">
              <a:spcBef>
                <a:spcPct val="20000"/>
              </a:spcBef>
              <a:buFont typeface="Arial" charset="0"/>
              <a:buNone/>
              <a:defRPr/>
            </a:pPr>
            <a:r>
              <a:rPr lang="en-US" sz="3200" dirty="0">
                <a:latin typeface="+mn-lt"/>
                <a:cs typeface="+mn-cs"/>
              </a:rPr>
              <a:t>See the examples on the </a:t>
            </a:r>
            <a:r>
              <a:rPr lang="en-US" sz="3200" dirty="0">
                <a:latin typeface="+mn-lt"/>
                <a:cs typeface="+mn-cs"/>
                <a:hlinkClick r:id="rId3"/>
              </a:rPr>
              <a:t>“Using Specific and Concrete Diction”</a:t>
            </a:r>
            <a:r>
              <a:rPr lang="en-US" sz="3200" dirty="0">
                <a:latin typeface="+mn-lt"/>
                <a:cs typeface="+mn-cs"/>
              </a:rPr>
              <a:t> course Web page. </a:t>
            </a:r>
          </a:p>
        </p:txBody>
      </p:sp>
      <p:sp>
        <p:nvSpPr>
          <p:cNvPr id="7" name="TextBox 6">
            <a:extLst>
              <a:ext uri="{FF2B5EF4-FFF2-40B4-BE49-F238E27FC236}">
                <a16:creationId xmlns:a16="http://schemas.microsoft.com/office/drawing/2014/main" id="{2DDB3AA7-C7A2-4329-8054-4A0FD6B709F5}"/>
              </a:ext>
            </a:extLst>
          </p:cNvPr>
          <p:cNvSpPr txBox="1"/>
          <p:nvPr/>
        </p:nvSpPr>
        <p:spPr>
          <a:xfrm>
            <a:off x="914400" y="1371600"/>
            <a:ext cx="7162800" cy="1384300"/>
          </a:xfrm>
          <a:prstGeom prst="rect">
            <a:avLst/>
          </a:prstGeom>
          <a:noFill/>
        </p:spPr>
        <p:txBody>
          <a:bodyPr>
            <a:spAutoFit/>
          </a:bodyPr>
          <a:lstStyle/>
          <a:p>
            <a:pPr eaLnBrk="1" hangingPunct="1">
              <a:defRPr/>
            </a:pPr>
            <a:r>
              <a:rPr lang="en-US" sz="2800" dirty="0">
                <a:latin typeface="+mn-lt"/>
                <a:cs typeface="Arial" charset="0"/>
              </a:rPr>
              <a:t>There should be many specific descriptions in each body paragraph: many words that give readers specific things to “see.”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452F84C1-59E3-4006-9C17-599787F38EFD}"/>
              </a:ext>
            </a:extLst>
          </p:cNvPr>
          <p:cNvSpPr>
            <a:spLocks noGrp="1"/>
          </p:cNvSpPr>
          <p:nvPr>
            <p:ph type="title"/>
          </p:nvPr>
        </p:nvSpPr>
        <p:spPr>
          <a:xfrm>
            <a:off x="457200" y="274638"/>
            <a:ext cx="8229600" cy="868362"/>
          </a:xfrm>
        </p:spPr>
        <p:txBody>
          <a:bodyPr/>
          <a:lstStyle/>
          <a:p>
            <a:r>
              <a:rPr lang="en-US" altLang="en-US" sz="4000"/>
              <a:t>Development of Body Paragraphs</a:t>
            </a:r>
          </a:p>
        </p:txBody>
      </p:sp>
      <p:sp>
        <p:nvSpPr>
          <p:cNvPr id="22531" name="Content Placeholder 2">
            <a:extLst>
              <a:ext uri="{FF2B5EF4-FFF2-40B4-BE49-F238E27FC236}">
                <a16:creationId xmlns:a16="http://schemas.microsoft.com/office/drawing/2014/main" id="{C5C3A1B0-5E41-48EB-9C10-4445DE70FBCE}"/>
              </a:ext>
            </a:extLst>
          </p:cNvPr>
          <p:cNvSpPr>
            <a:spLocks noGrp="1"/>
          </p:cNvSpPr>
          <p:nvPr>
            <p:ph idx="1"/>
          </p:nvPr>
        </p:nvSpPr>
        <p:spPr>
          <a:xfrm>
            <a:off x="457200" y="1143000"/>
            <a:ext cx="8229600" cy="4953000"/>
          </a:xfrm>
        </p:spPr>
        <p:txBody>
          <a:bodyPr/>
          <a:lstStyle/>
          <a:p>
            <a:pPr indent="0">
              <a:buFont typeface="Arial" panose="020B0604020202020204" pitchFamily="34" charset="0"/>
              <a:buNone/>
            </a:pPr>
            <a:r>
              <a:rPr lang="en-US" altLang="en-US" sz="2400"/>
              <a:t>	The looks on the children’s faces tell a whole other story about their life.  These children’s expressions could mean several different things.  They could be wondering when their parents will come home to take care of them.  They could also be wondering what is going to happen to them next.  The children’s faces look as if they were sad and wanted to know how they were going to survive through this time of poverty in their lives.  They also look like they are looking around to see if anyone was coming for them.  You can see that </a:t>
            </a:r>
            <a:r>
              <a:rPr lang="en-US" altLang="en-US" sz="2400" u="sng"/>
              <a:t>they all seem to be looking in different directions</a:t>
            </a:r>
            <a:r>
              <a:rPr lang="en-US" altLang="en-US" sz="2400"/>
              <a:t>.  The little girl looks as if she were looking out into the distance for someone to come and take her home. </a:t>
            </a:r>
            <a:r>
              <a:rPr lang="en-US" altLang="en-US" sz="2400" u="sng"/>
              <a:t>The boys are sitting there looking other ways</a:t>
            </a:r>
            <a:r>
              <a:rPr lang="en-US" altLang="en-US" sz="2400"/>
              <a:t> to see if their parents were coming back for them.  </a:t>
            </a:r>
          </a:p>
          <a:p>
            <a:pPr indent="0">
              <a:buFont typeface="Arial" panose="020B0604020202020204" pitchFamily="34" charset="0"/>
              <a:buNone/>
            </a:pPr>
            <a:r>
              <a:rPr lang="en-US" altLang="en-US" sz="2000">
                <a:cs typeface="Times New Roman" panose="02020603050405020304" pitchFamily="18" charset="0"/>
              </a:rPr>
              <a:t> </a:t>
            </a:r>
            <a:r>
              <a:rPr lang="en-US" altLang="en-US" sz="2400"/>
              <a:t> </a:t>
            </a:r>
          </a:p>
          <a:p>
            <a:pPr indent="0">
              <a:buFont typeface="Arial" panose="020B0604020202020204" pitchFamily="34" charset="0"/>
              <a:buNone/>
            </a:pPr>
            <a:r>
              <a:rPr lang="en-US" altLang="en-US" sz="2400"/>
              <a:t> </a:t>
            </a:r>
          </a:p>
          <a:p>
            <a:pPr indent="0">
              <a:buFont typeface="Arial" panose="020B0604020202020204" pitchFamily="34" charset="0"/>
              <a:buNone/>
            </a:pPr>
            <a:endParaRPr lang="en-US" altLang="en-US"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fade">
                                      <p:cBhvr>
                                        <p:cTn id="7" dur="2000"/>
                                        <p:tgtEl>
                                          <p:spTgt spid="225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EDDA496C-7E9F-4848-9079-70DBE2355DAA}"/>
              </a:ext>
            </a:extLst>
          </p:cNvPr>
          <p:cNvSpPr>
            <a:spLocks noGrp="1"/>
          </p:cNvSpPr>
          <p:nvPr>
            <p:ph type="title"/>
          </p:nvPr>
        </p:nvSpPr>
        <p:spPr>
          <a:xfrm>
            <a:off x="457200" y="274638"/>
            <a:ext cx="8229600" cy="868362"/>
          </a:xfrm>
        </p:spPr>
        <p:txBody>
          <a:bodyPr/>
          <a:lstStyle/>
          <a:p>
            <a:r>
              <a:rPr lang="en-US" altLang="en-US" sz="4000"/>
              <a:t>Development of Body Paragraphs</a:t>
            </a:r>
          </a:p>
        </p:txBody>
      </p:sp>
      <p:sp>
        <p:nvSpPr>
          <p:cNvPr id="22531" name="Content Placeholder 2">
            <a:extLst>
              <a:ext uri="{FF2B5EF4-FFF2-40B4-BE49-F238E27FC236}">
                <a16:creationId xmlns:a16="http://schemas.microsoft.com/office/drawing/2014/main" id="{7C32978C-AB23-412B-A985-E077DF3772D2}"/>
              </a:ext>
            </a:extLst>
          </p:cNvPr>
          <p:cNvSpPr>
            <a:spLocks noGrp="1"/>
          </p:cNvSpPr>
          <p:nvPr>
            <p:ph idx="1"/>
          </p:nvPr>
        </p:nvSpPr>
        <p:spPr>
          <a:xfrm>
            <a:off x="457200" y="1143000"/>
            <a:ext cx="8229600" cy="5257800"/>
          </a:xfrm>
        </p:spPr>
        <p:txBody>
          <a:bodyPr/>
          <a:lstStyle/>
          <a:p>
            <a:pPr indent="0">
              <a:buFont typeface="Arial" panose="020B0604020202020204" pitchFamily="34" charset="0"/>
              <a:buNone/>
            </a:pPr>
            <a:r>
              <a:rPr lang="en-US" altLang="en-US" sz="2400"/>
              <a:t>	In the painting, </a:t>
            </a:r>
            <a:r>
              <a:rPr lang="en-US" altLang="en-US" sz="2400" u="sng"/>
              <a:t>the couple appears to be at the edge of a meadow of flowers</a:t>
            </a:r>
            <a:r>
              <a:rPr lang="en-US" altLang="en-US" sz="2400"/>
              <a:t>. </a:t>
            </a:r>
            <a:r>
              <a:rPr lang="en-US" altLang="en-US" sz="2400" u="sng"/>
              <a:t>The woman’s feet are parallel with the meadow’s end</a:t>
            </a:r>
            <a:r>
              <a:rPr lang="en-US" altLang="en-US" sz="2400"/>
              <a:t>. Leaving her at the edge of the meadow can represent her being on the edge of desire, or at the end of her innocence, about to plunge into the unknown.  </a:t>
            </a:r>
            <a:r>
              <a:rPr lang="en-US" altLang="en-US" sz="2400" u="sng"/>
              <a:t>The flowers are a myriad of colors</a:t>
            </a:r>
            <a:r>
              <a:rPr lang="en-US" altLang="en-US" sz="2400"/>
              <a:t>, which create </a:t>
            </a:r>
            <a:r>
              <a:rPr lang="en-US" altLang="en-US" sz="2400" u="sng"/>
              <a:t>a mosaic effect upon the ground</a:t>
            </a:r>
            <a:r>
              <a:rPr lang="en-US" altLang="en-US" sz="2400"/>
              <a:t>. </a:t>
            </a:r>
            <a:r>
              <a:rPr lang="en-US" altLang="en-US" sz="2400" u="sng"/>
              <a:t>As the meadow ends, it becomes a black and golden abyss</a:t>
            </a:r>
            <a:r>
              <a:rPr lang="en-US" altLang="en-US" sz="2400"/>
              <a:t>. It is possible that for the woman, this could also represent her coming to the end of reason, to the end of her choices, to the beginning of a new fate of which she is not certain of the outcome yet.</a:t>
            </a:r>
          </a:p>
          <a:p>
            <a:pPr indent="0">
              <a:buFont typeface="Arial" panose="020B0604020202020204" pitchFamily="34" charset="0"/>
              <a:buNone/>
            </a:pPr>
            <a:r>
              <a:rPr lang="en-US" altLang="en-US" sz="2400"/>
              <a:t> </a:t>
            </a:r>
          </a:p>
          <a:p>
            <a:pPr indent="0">
              <a:buFont typeface="Arial" panose="020B0604020202020204" pitchFamily="34" charset="0"/>
              <a:buNone/>
            </a:pPr>
            <a:r>
              <a:rPr lang="en-US" altLang="en-US" sz="2400"/>
              <a:t> </a:t>
            </a:r>
          </a:p>
          <a:p>
            <a:pPr indent="0">
              <a:buFont typeface="Arial" panose="020B0604020202020204" pitchFamily="34" charset="0"/>
              <a:buNone/>
            </a:pPr>
            <a:endParaRPr lang="en-US" altLang="en-US"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fade">
                                      <p:cBhvr>
                                        <p:cTn id="7" dur="2000"/>
                                        <p:tgtEl>
                                          <p:spTgt spid="225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9DEA1D2A-6E3B-40CB-B23F-F5FF1CB316FF}"/>
              </a:ext>
            </a:extLst>
          </p:cNvPr>
          <p:cNvSpPr>
            <a:spLocks noGrp="1"/>
          </p:cNvSpPr>
          <p:nvPr>
            <p:ph type="title"/>
          </p:nvPr>
        </p:nvSpPr>
        <p:spPr>
          <a:xfrm>
            <a:off x="457200" y="274638"/>
            <a:ext cx="8229600" cy="868362"/>
          </a:xfrm>
        </p:spPr>
        <p:txBody>
          <a:bodyPr/>
          <a:lstStyle/>
          <a:p>
            <a:r>
              <a:rPr lang="en-US" altLang="en-US" sz="4000"/>
              <a:t>Development of Body Paragraphs</a:t>
            </a:r>
          </a:p>
        </p:txBody>
      </p:sp>
      <p:sp>
        <p:nvSpPr>
          <p:cNvPr id="22531" name="Content Placeholder 2">
            <a:extLst>
              <a:ext uri="{FF2B5EF4-FFF2-40B4-BE49-F238E27FC236}">
                <a16:creationId xmlns:a16="http://schemas.microsoft.com/office/drawing/2014/main" id="{14770F4C-402F-4884-84A6-6AD3018D36CE}"/>
              </a:ext>
            </a:extLst>
          </p:cNvPr>
          <p:cNvSpPr>
            <a:spLocks noGrp="1"/>
          </p:cNvSpPr>
          <p:nvPr>
            <p:ph idx="1"/>
          </p:nvPr>
        </p:nvSpPr>
        <p:spPr>
          <a:xfrm>
            <a:off x="457200" y="1143000"/>
            <a:ext cx="8229600" cy="5257800"/>
          </a:xfrm>
        </p:spPr>
        <p:txBody>
          <a:bodyPr/>
          <a:lstStyle/>
          <a:p>
            <a:pPr indent="0">
              <a:buFont typeface="Arial" panose="020B0604020202020204" pitchFamily="34" charset="0"/>
              <a:buNone/>
            </a:pPr>
            <a:r>
              <a:rPr lang="en-US" altLang="en-US" sz="1900"/>
              <a:t>Struggle is a natural part of human life, and can be clearly seen in the painting of Christina.  </a:t>
            </a:r>
            <a:r>
              <a:rPr lang="en-US" altLang="en-US" sz="1900" u="sng"/>
              <a:t>As she sits in the field, her legs, covered in white tights, are bent awkwardly and sprawled out behind her, covered by the bottom of a pink dress leading down to her brown, old-fashioned shoes</a:t>
            </a:r>
            <a:r>
              <a:rPr lang="en-US" altLang="en-US" sz="1900"/>
              <a:t>, which makes her seem as though she is unable to move her legs.  </a:t>
            </a:r>
            <a:r>
              <a:rPr lang="en-US" altLang="en-US" sz="1900" u="sng"/>
              <a:t>Her knees are gently bent</a:t>
            </a:r>
            <a:r>
              <a:rPr lang="en-US" altLang="en-US" sz="1900"/>
              <a:t> in a way that proves she is unable to use them to crawl.  </a:t>
            </a:r>
            <a:r>
              <a:rPr lang="en-US" altLang="en-US" sz="1900" u="sng"/>
              <a:t>Christina is alone in the middle of the field surrounded by a sea of endless wheat</a:t>
            </a:r>
            <a:r>
              <a:rPr lang="en-US" altLang="en-US" sz="1900"/>
              <a:t>, which explains that her struggle is just with herself and her own body.  Also, because </a:t>
            </a:r>
            <a:r>
              <a:rPr lang="en-US" altLang="en-US" sz="1900" u="sng"/>
              <a:t>she is very far away from the house and in the very middle of the field, not by a road</a:t>
            </a:r>
            <a:r>
              <a:rPr lang="en-US" altLang="en-US" sz="1900"/>
              <a:t>, she looks as though she is abandoned.  </a:t>
            </a:r>
            <a:r>
              <a:rPr lang="en-US" altLang="en-US" sz="1900" u="sng"/>
              <a:t>The gray sky</a:t>
            </a:r>
            <a:r>
              <a:rPr lang="en-US" altLang="en-US" sz="1900"/>
              <a:t> also adds to the fact that she is alone and makes the day look gloomy even though there are no clouds.  Looking through her point of view, her travels through the field may look endless, since </a:t>
            </a:r>
            <a:r>
              <a:rPr lang="en-US" altLang="en-US" sz="1900" u="sng"/>
              <a:t>she is so far away from the house</a:t>
            </a:r>
            <a:r>
              <a:rPr lang="en-US" altLang="en-US" sz="1900"/>
              <a:t>.  Even when she finally reaches the house, </a:t>
            </a:r>
            <a:r>
              <a:rPr lang="en-US" altLang="en-US" sz="1900" u="sng"/>
              <a:t>there is a fence all the way around the house</a:t>
            </a:r>
            <a:r>
              <a:rPr lang="en-US" altLang="en-US" sz="1900"/>
              <a:t>, which shows that once she gets to the fence, she still has obstacles in her way.  All of these elements in the painting together show Christina’s struggle with her physical condition. </a:t>
            </a:r>
          </a:p>
          <a:p>
            <a:pPr indent="0">
              <a:buFont typeface="Arial" panose="020B0604020202020204" pitchFamily="34" charset="0"/>
              <a:buNone/>
            </a:pPr>
            <a:endParaRPr lang="en-US" altLang="en-US"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fade">
                                      <p:cBhvr>
                                        <p:cTn id="7" dur="2000"/>
                                        <p:tgtEl>
                                          <p:spTgt spid="225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24B7BC09-21D9-42C0-BCD1-A009C52E3CBA}"/>
              </a:ext>
            </a:extLst>
          </p:cNvPr>
          <p:cNvSpPr>
            <a:spLocks noGrp="1"/>
          </p:cNvSpPr>
          <p:nvPr>
            <p:ph type="title"/>
          </p:nvPr>
        </p:nvSpPr>
        <p:spPr>
          <a:xfrm>
            <a:off x="457200" y="274638"/>
            <a:ext cx="8229600" cy="868362"/>
          </a:xfrm>
        </p:spPr>
        <p:txBody>
          <a:bodyPr/>
          <a:lstStyle/>
          <a:p>
            <a:r>
              <a:rPr lang="en-US" altLang="en-US" sz="4000"/>
              <a:t>Development of Body Paragraphs</a:t>
            </a:r>
          </a:p>
        </p:txBody>
      </p:sp>
      <p:sp>
        <p:nvSpPr>
          <p:cNvPr id="22531" name="Content Placeholder 2">
            <a:extLst>
              <a:ext uri="{FF2B5EF4-FFF2-40B4-BE49-F238E27FC236}">
                <a16:creationId xmlns:a16="http://schemas.microsoft.com/office/drawing/2014/main" id="{E0138C06-072A-4761-B462-E82C90F828DF}"/>
              </a:ext>
            </a:extLst>
          </p:cNvPr>
          <p:cNvSpPr>
            <a:spLocks noGrp="1"/>
          </p:cNvSpPr>
          <p:nvPr>
            <p:ph idx="1"/>
          </p:nvPr>
        </p:nvSpPr>
        <p:spPr>
          <a:xfrm>
            <a:off x="457200" y="1143000"/>
            <a:ext cx="8229600" cy="5257800"/>
          </a:xfrm>
        </p:spPr>
        <p:txBody>
          <a:bodyPr/>
          <a:lstStyle/>
          <a:p>
            <a:pPr indent="0">
              <a:buFont typeface="Arial" panose="020B0604020202020204" pitchFamily="34" charset="0"/>
              <a:buNone/>
            </a:pPr>
            <a:r>
              <a:rPr lang="en-US" altLang="en-US" sz="2600"/>
              <a:t>Remember to Present </a:t>
            </a:r>
            <a:r>
              <a:rPr lang="en-US" altLang="en-US" sz="2600" i="1"/>
              <a:t>Interpretation</a:t>
            </a:r>
            <a:r>
              <a:rPr lang="en-US" altLang="en-US" sz="2600"/>
              <a:t> of Your </a:t>
            </a:r>
            <a:r>
              <a:rPr lang="en-US" altLang="en-US" sz="2600" u="sng"/>
              <a:t>Descriptions</a:t>
            </a:r>
          </a:p>
          <a:p>
            <a:pPr indent="0">
              <a:buFont typeface="Arial" panose="020B0604020202020204" pitchFamily="34" charset="0"/>
              <a:buNone/>
            </a:pPr>
            <a:endParaRPr lang="en-US" altLang="en-US" sz="2400"/>
          </a:p>
          <a:p>
            <a:pPr indent="0">
              <a:buFont typeface="Arial" panose="020B0604020202020204" pitchFamily="34" charset="0"/>
              <a:buNone/>
            </a:pPr>
            <a:r>
              <a:rPr lang="en-US" altLang="en-US" sz="2200" u="sng"/>
              <a:t>As she sits in the field, her legs, covered in white tights, are bent awkwardly and sprawled out behind her, covered by the bottom of a pink dress leading down to her brown, old-fashioned shoes</a:t>
            </a:r>
            <a:r>
              <a:rPr lang="en-US" altLang="en-US" sz="2200"/>
              <a:t>, </a:t>
            </a:r>
            <a:r>
              <a:rPr lang="en-US" altLang="en-US" sz="2200" i="1"/>
              <a:t>which makes her seem as though she is unable to move her legs.</a:t>
            </a:r>
            <a:r>
              <a:rPr lang="en-US" altLang="en-US" sz="2200"/>
              <a:t>  </a:t>
            </a:r>
          </a:p>
          <a:p>
            <a:pPr indent="0">
              <a:buFont typeface="Arial" panose="020B0604020202020204" pitchFamily="34" charset="0"/>
              <a:buNone/>
            </a:pPr>
            <a:endParaRPr lang="en-US" altLang="en-US" sz="2200" u="sng"/>
          </a:p>
          <a:p>
            <a:pPr indent="0">
              <a:buFont typeface="Arial" panose="020B0604020202020204" pitchFamily="34" charset="0"/>
              <a:buNone/>
            </a:pPr>
            <a:r>
              <a:rPr lang="en-US" altLang="en-US" sz="2200" u="sng"/>
              <a:t>Her knees are gently bent</a:t>
            </a:r>
            <a:r>
              <a:rPr lang="en-US" altLang="en-US" sz="2200"/>
              <a:t> </a:t>
            </a:r>
            <a:r>
              <a:rPr lang="en-US" altLang="en-US" sz="2200" i="1"/>
              <a:t>in a way that proves she is unable to use them to crawl. </a:t>
            </a:r>
            <a:r>
              <a:rPr lang="en-US" altLang="en-US" sz="2200"/>
              <a:t> </a:t>
            </a:r>
          </a:p>
          <a:p>
            <a:pPr indent="0">
              <a:buFont typeface="Arial" panose="020B0604020202020204" pitchFamily="34" charset="0"/>
              <a:buNone/>
            </a:pPr>
            <a:endParaRPr lang="en-US" altLang="en-US" sz="2200" u="sng"/>
          </a:p>
          <a:p>
            <a:pPr indent="0">
              <a:buFont typeface="Arial" panose="020B0604020202020204" pitchFamily="34" charset="0"/>
              <a:buNone/>
            </a:pPr>
            <a:r>
              <a:rPr lang="en-US" altLang="en-US" sz="2200" u="sng"/>
              <a:t>Christina is alone in the middle of the field surrounded by a sea of endless wheat</a:t>
            </a:r>
            <a:r>
              <a:rPr lang="en-US" altLang="en-US" sz="2200"/>
              <a:t>, </a:t>
            </a:r>
            <a:r>
              <a:rPr lang="en-US" altLang="en-US" sz="2200" i="1"/>
              <a:t>which explains that her struggle is just with herself and her own body.</a:t>
            </a:r>
            <a:r>
              <a:rPr lang="en-US" altLang="en-US" sz="22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fade">
                                      <p:cBhvr>
                                        <p:cTn id="7" dur="2000"/>
                                        <p:tgtEl>
                                          <p:spTgt spid="225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531">
                                            <p:txEl>
                                              <p:pRg st="2" end="2"/>
                                            </p:txEl>
                                          </p:spTgt>
                                        </p:tgtEl>
                                        <p:attrNameLst>
                                          <p:attrName>style.visibility</p:attrName>
                                        </p:attrNameLst>
                                      </p:cBhvr>
                                      <p:to>
                                        <p:strVal val="visible"/>
                                      </p:to>
                                    </p:set>
                                    <p:animEffect transition="in" filter="fade">
                                      <p:cBhvr>
                                        <p:cTn id="12" dur="2000"/>
                                        <p:tgtEl>
                                          <p:spTgt spid="2253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531">
                                            <p:txEl>
                                              <p:pRg st="4" end="4"/>
                                            </p:txEl>
                                          </p:spTgt>
                                        </p:tgtEl>
                                        <p:attrNameLst>
                                          <p:attrName>style.visibility</p:attrName>
                                        </p:attrNameLst>
                                      </p:cBhvr>
                                      <p:to>
                                        <p:strVal val="visible"/>
                                      </p:to>
                                    </p:set>
                                    <p:animEffect transition="in" filter="fade">
                                      <p:cBhvr>
                                        <p:cTn id="17" dur="2000"/>
                                        <p:tgtEl>
                                          <p:spTgt spid="22531">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531">
                                            <p:txEl>
                                              <p:pRg st="6" end="6"/>
                                            </p:txEl>
                                          </p:spTgt>
                                        </p:tgtEl>
                                        <p:attrNameLst>
                                          <p:attrName>style.visibility</p:attrName>
                                        </p:attrNameLst>
                                      </p:cBhvr>
                                      <p:to>
                                        <p:strVal val="visible"/>
                                      </p:to>
                                    </p:set>
                                    <p:animEffect transition="in" filter="fade">
                                      <p:cBhvr>
                                        <p:cTn id="22" dur="2000"/>
                                        <p:tgtEl>
                                          <p:spTgt spid="2253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819F8E52-0F83-4126-A561-F05AA86B9FB9}"/>
              </a:ext>
            </a:extLst>
          </p:cNvPr>
          <p:cNvSpPr>
            <a:spLocks noGrp="1"/>
          </p:cNvSpPr>
          <p:nvPr>
            <p:ph type="title"/>
          </p:nvPr>
        </p:nvSpPr>
        <p:spPr/>
        <p:txBody>
          <a:bodyPr/>
          <a:lstStyle/>
          <a:p>
            <a:r>
              <a:rPr lang="en-US" altLang="en-US"/>
              <a:t>Your Body Paragraphs</a:t>
            </a:r>
          </a:p>
        </p:txBody>
      </p:sp>
      <p:sp>
        <p:nvSpPr>
          <p:cNvPr id="3" name="Content Placeholder 2">
            <a:extLst>
              <a:ext uri="{FF2B5EF4-FFF2-40B4-BE49-F238E27FC236}">
                <a16:creationId xmlns:a16="http://schemas.microsoft.com/office/drawing/2014/main" id="{584CC03A-6DA6-458D-8B5F-E9C971A331D7}"/>
              </a:ext>
            </a:extLst>
          </p:cNvPr>
          <p:cNvSpPr>
            <a:spLocks noGrp="1"/>
          </p:cNvSpPr>
          <p:nvPr>
            <p:ph idx="1"/>
          </p:nvPr>
        </p:nvSpPr>
        <p:spPr>
          <a:xfrm>
            <a:off x="457200" y="1600200"/>
            <a:ext cx="8229600" cy="1219200"/>
          </a:xfrm>
        </p:spPr>
        <p:txBody>
          <a:bodyPr/>
          <a:lstStyle/>
          <a:p>
            <a:pPr indent="0">
              <a:buFont typeface="Arial" panose="020B0604020202020204" pitchFamily="34" charset="0"/>
              <a:buNone/>
            </a:pPr>
            <a:r>
              <a:rPr lang="en-US" altLang="en-US" sz="2800"/>
              <a:t>How much specific description appears in the body paragraphs of your essay?</a:t>
            </a:r>
          </a:p>
        </p:txBody>
      </p:sp>
      <p:sp>
        <p:nvSpPr>
          <p:cNvPr id="4" name="Content Placeholder 2">
            <a:extLst>
              <a:ext uri="{FF2B5EF4-FFF2-40B4-BE49-F238E27FC236}">
                <a16:creationId xmlns:a16="http://schemas.microsoft.com/office/drawing/2014/main" id="{54FE81A6-FC06-409E-8A0C-A440D07E9B1F}"/>
              </a:ext>
            </a:extLst>
          </p:cNvPr>
          <p:cNvSpPr txBox="1">
            <a:spLocks/>
          </p:cNvSpPr>
          <p:nvPr/>
        </p:nvSpPr>
        <p:spPr bwMode="auto">
          <a:xfrm>
            <a:off x="533400" y="2971800"/>
            <a:ext cx="8229600" cy="2743200"/>
          </a:xfrm>
          <a:prstGeom prst="rect">
            <a:avLst/>
          </a:prstGeom>
          <a:noFill/>
          <a:ln w="9525">
            <a:noFill/>
            <a:miter lim="800000"/>
            <a:headEnd/>
            <a:tailEnd/>
          </a:ln>
        </p:spPr>
        <p:txBody>
          <a:bodyPr/>
          <a:lstStyle/>
          <a:p>
            <a:pPr marL="342900">
              <a:spcBef>
                <a:spcPct val="20000"/>
              </a:spcBef>
              <a:buFont typeface="Arial" charset="0"/>
              <a:buNone/>
              <a:defRPr/>
            </a:pPr>
            <a:r>
              <a:rPr lang="en-US" sz="2800" dirty="0">
                <a:latin typeface="+mn-lt"/>
                <a:cs typeface="+mn-cs"/>
              </a:rPr>
              <a:t>Underline all of the words in a body paragraph that present specific descriptions: these should be words that will create images in the reader’s mind of exactly what you see in the painting or photograph.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1D548C0E-1F47-43D8-BD29-02149556BB5E}"/>
              </a:ext>
            </a:extLst>
          </p:cNvPr>
          <p:cNvSpPr>
            <a:spLocks noGrp="1"/>
          </p:cNvSpPr>
          <p:nvPr>
            <p:ph type="title"/>
          </p:nvPr>
        </p:nvSpPr>
        <p:spPr/>
        <p:txBody>
          <a:bodyPr/>
          <a:lstStyle/>
          <a:p>
            <a:r>
              <a:rPr lang="en-US" altLang="en-US"/>
              <a:t>Presenting Effective Descriptions</a:t>
            </a:r>
          </a:p>
        </p:txBody>
      </p:sp>
      <p:sp>
        <p:nvSpPr>
          <p:cNvPr id="3" name="Content Placeholder 2">
            <a:extLst>
              <a:ext uri="{FF2B5EF4-FFF2-40B4-BE49-F238E27FC236}">
                <a16:creationId xmlns:a16="http://schemas.microsoft.com/office/drawing/2014/main" id="{C4BFB287-72C5-473D-8EB0-AF5DAF10A092}"/>
              </a:ext>
            </a:extLst>
          </p:cNvPr>
          <p:cNvSpPr>
            <a:spLocks noGrp="1"/>
          </p:cNvSpPr>
          <p:nvPr>
            <p:ph idx="1"/>
          </p:nvPr>
        </p:nvSpPr>
        <p:spPr>
          <a:xfrm>
            <a:off x="457200" y="1600200"/>
            <a:ext cx="8229600" cy="4419600"/>
          </a:xfrm>
        </p:spPr>
        <p:txBody>
          <a:bodyPr/>
          <a:lstStyle/>
          <a:p>
            <a:pPr marL="800100" indent="-457200"/>
            <a:r>
              <a:rPr lang="en-US" altLang="en-US" sz="2800"/>
              <a:t>What are the colors?</a:t>
            </a:r>
          </a:p>
          <a:p>
            <a:pPr marL="800100" indent="-457200"/>
            <a:r>
              <a:rPr lang="en-US" altLang="en-US" sz="2800"/>
              <a:t>What are the shapes?</a:t>
            </a:r>
          </a:p>
          <a:p>
            <a:pPr marL="800100" indent="-457200"/>
            <a:r>
              <a:rPr lang="en-US" altLang="en-US" sz="2800"/>
              <a:t>Where do the items appear in the picture?</a:t>
            </a:r>
          </a:p>
          <a:p>
            <a:pPr marL="800100" indent="-457200"/>
            <a:r>
              <a:rPr lang="en-US" altLang="en-US" sz="2800"/>
              <a:t>What do the items look like?</a:t>
            </a:r>
          </a:p>
          <a:p>
            <a:pPr marL="800100" indent="-457200"/>
            <a:r>
              <a:rPr lang="en-US" altLang="en-US" sz="2800"/>
              <a:t>For every description in your paper, ask yourself, “Can I be more specific and more vivid?”</a:t>
            </a:r>
          </a:p>
          <a:p>
            <a:pPr marL="800100" indent="-457200"/>
            <a:r>
              <a:rPr lang="en-US" altLang="en-US" sz="2800"/>
              <a:t>Consider using a thesaurus, carefully, to help you with more specific descriptions.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1D548C0E-1F47-43D8-BD29-02149556BB5E}"/>
              </a:ext>
            </a:extLst>
          </p:cNvPr>
          <p:cNvSpPr>
            <a:spLocks noGrp="1"/>
          </p:cNvSpPr>
          <p:nvPr>
            <p:ph type="title"/>
          </p:nvPr>
        </p:nvSpPr>
        <p:spPr/>
        <p:txBody>
          <a:bodyPr/>
          <a:lstStyle/>
          <a:p>
            <a:r>
              <a:rPr lang="en-US" altLang="en-US" dirty="0"/>
              <a:t>Strengthening Your Writing Style</a:t>
            </a:r>
          </a:p>
        </p:txBody>
      </p:sp>
      <p:sp>
        <p:nvSpPr>
          <p:cNvPr id="3" name="Content Placeholder 2">
            <a:extLst>
              <a:ext uri="{FF2B5EF4-FFF2-40B4-BE49-F238E27FC236}">
                <a16:creationId xmlns:a16="http://schemas.microsoft.com/office/drawing/2014/main" id="{C4BFB287-72C5-473D-8EB0-AF5DAF10A092}"/>
              </a:ext>
            </a:extLst>
          </p:cNvPr>
          <p:cNvSpPr>
            <a:spLocks noGrp="1"/>
          </p:cNvSpPr>
          <p:nvPr>
            <p:ph idx="1"/>
          </p:nvPr>
        </p:nvSpPr>
        <p:spPr>
          <a:xfrm>
            <a:off x="453501" y="1524000"/>
            <a:ext cx="8229600" cy="4419600"/>
          </a:xfrm>
        </p:spPr>
        <p:txBody>
          <a:bodyPr/>
          <a:lstStyle/>
          <a:p>
            <a:pPr indent="0">
              <a:buNone/>
            </a:pPr>
            <a:r>
              <a:rPr lang="en-US" altLang="en-US" dirty="0">
                <a:solidFill>
                  <a:srgbClr val="FF0000"/>
                </a:solidFill>
                <a:sym typeface="Wingdings" panose="05000000000000000000" pitchFamily="2" charset="2"/>
              </a:rPr>
              <a:t> </a:t>
            </a:r>
            <a:r>
              <a:rPr lang="en-US" altLang="en-US" dirty="0">
                <a:solidFill>
                  <a:srgbClr val="FF0000"/>
                </a:solidFill>
              </a:rPr>
              <a:t>Avoid using</a:t>
            </a:r>
          </a:p>
          <a:p>
            <a:pPr marL="800100" indent="-457200"/>
            <a:r>
              <a:rPr lang="en-US" altLang="en-US" sz="2800" dirty="0"/>
              <a:t>the first-person (no “I,” “me,” etc.)</a:t>
            </a:r>
          </a:p>
          <a:p>
            <a:pPr marL="800100" indent="-457200"/>
            <a:r>
              <a:rPr lang="en-US" altLang="en-US" sz="2800" dirty="0"/>
              <a:t>“you,” especially to describe readers looking at the picture, as in “if you look in the background of the picture, you will see…”</a:t>
            </a:r>
          </a:p>
          <a:p>
            <a:pPr marL="800100" indent="-457200"/>
            <a:r>
              <a:rPr lang="en-US" altLang="en-US" sz="2800" dirty="0"/>
              <a:t>contractions, such as “isn’t” and “it’s”</a:t>
            </a:r>
          </a:p>
          <a:p>
            <a:pPr marL="800100" indent="-457200"/>
            <a:r>
              <a:rPr lang="en-US" altLang="en-US" sz="2800" dirty="0"/>
              <a:t>informal wording, such as “guy” and “a bunch of” </a:t>
            </a:r>
          </a:p>
          <a:p>
            <a:pPr marL="800100" indent="-457200"/>
            <a:r>
              <a:rPr lang="en-US" altLang="en-US" sz="2800" dirty="0"/>
              <a:t>repetitive wording, such as repeated “this shows” </a:t>
            </a:r>
          </a:p>
        </p:txBody>
      </p:sp>
    </p:spTree>
    <p:extLst>
      <p:ext uri="{BB962C8B-B14F-4D97-AF65-F5344CB8AC3E}">
        <p14:creationId xmlns:p14="http://schemas.microsoft.com/office/powerpoint/2010/main" val="3141002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1D548C0E-1F47-43D8-BD29-02149556BB5E}"/>
              </a:ext>
            </a:extLst>
          </p:cNvPr>
          <p:cNvSpPr>
            <a:spLocks noGrp="1"/>
          </p:cNvSpPr>
          <p:nvPr>
            <p:ph type="title"/>
          </p:nvPr>
        </p:nvSpPr>
        <p:spPr/>
        <p:txBody>
          <a:bodyPr/>
          <a:lstStyle/>
          <a:p>
            <a:r>
              <a:rPr lang="en-US" altLang="en-US" dirty="0"/>
              <a:t>Strengthening Your Writing Style</a:t>
            </a:r>
          </a:p>
        </p:txBody>
      </p:sp>
      <p:sp>
        <p:nvSpPr>
          <p:cNvPr id="3" name="Content Placeholder 2">
            <a:extLst>
              <a:ext uri="{FF2B5EF4-FFF2-40B4-BE49-F238E27FC236}">
                <a16:creationId xmlns:a16="http://schemas.microsoft.com/office/drawing/2014/main" id="{C4BFB287-72C5-473D-8EB0-AF5DAF10A092}"/>
              </a:ext>
            </a:extLst>
          </p:cNvPr>
          <p:cNvSpPr>
            <a:spLocks noGrp="1"/>
          </p:cNvSpPr>
          <p:nvPr>
            <p:ph idx="1"/>
          </p:nvPr>
        </p:nvSpPr>
        <p:spPr>
          <a:xfrm>
            <a:off x="457200" y="1524000"/>
            <a:ext cx="8229600" cy="4419600"/>
          </a:xfrm>
        </p:spPr>
        <p:txBody>
          <a:bodyPr/>
          <a:lstStyle/>
          <a:p>
            <a:pPr indent="0">
              <a:buNone/>
            </a:pPr>
            <a:r>
              <a:rPr lang="en-US" altLang="en-US" dirty="0">
                <a:solidFill>
                  <a:srgbClr val="00B050"/>
                </a:solidFill>
                <a:sym typeface="Wingdings" panose="05000000000000000000" pitchFamily="2" charset="2"/>
              </a:rPr>
              <a:t> </a:t>
            </a:r>
            <a:r>
              <a:rPr lang="en-US" altLang="en-US" dirty="0">
                <a:solidFill>
                  <a:srgbClr val="00B050"/>
                </a:solidFill>
              </a:rPr>
              <a:t>Try to use</a:t>
            </a:r>
            <a:r>
              <a:rPr lang="en-US" altLang="en-US" sz="3400" dirty="0">
                <a:solidFill>
                  <a:srgbClr val="00B050"/>
                </a:solidFill>
              </a:rPr>
              <a:t> </a:t>
            </a:r>
          </a:p>
          <a:p>
            <a:pPr marL="800100" indent="-457200"/>
            <a:r>
              <a:rPr lang="en-US" altLang="en-US" sz="2800" dirty="0"/>
              <a:t>specific wording to help readers “see” what is in the picture</a:t>
            </a:r>
          </a:p>
          <a:p>
            <a:pPr marL="800100" indent="-457200"/>
            <a:r>
              <a:rPr lang="en-US" altLang="en-US" sz="2800" dirty="0"/>
              <a:t>words indicating your interpretation, such as “suggesting,” “showing,” and “indicating”</a:t>
            </a:r>
          </a:p>
          <a:p>
            <a:pPr marL="800100" indent="-457200"/>
            <a:r>
              <a:rPr lang="en-US" altLang="en-US" sz="2800" dirty="0"/>
              <a:t>transitional words, such as “in addition,” “likewise,” and “however”  </a:t>
            </a:r>
          </a:p>
          <a:p>
            <a:pPr marL="800100" indent="-457200"/>
            <a:r>
              <a:rPr lang="en-US" altLang="en-US" sz="2800" dirty="0"/>
              <a:t>a variety of wording and sentences</a:t>
            </a:r>
          </a:p>
        </p:txBody>
      </p:sp>
    </p:spTree>
    <p:extLst>
      <p:ext uri="{BB962C8B-B14F-4D97-AF65-F5344CB8AC3E}">
        <p14:creationId xmlns:p14="http://schemas.microsoft.com/office/powerpoint/2010/main" val="426486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1D548C0E-1F47-43D8-BD29-02149556BB5E}"/>
              </a:ext>
            </a:extLst>
          </p:cNvPr>
          <p:cNvSpPr>
            <a:spLocks noGrp="1"/>
          </p:cNvSpPr>
          <p:nvPr>
            <p:ph type="title"/>
          </p:nvPr>
        </p:nvSpPr>
        <p:spPr/>
        <p:txBody>
          <a:bodyPr/>
          <a:lstStyle/>
          <a:p>
            <a:r>
              <a:rPr lang="en-US" altLang="en-US" dirty="0"/>
              <a:t>Avoiding Grammar and Punctuation Errors</a:t>
            </a:r>
          </a:p>
        </p:txBody>
      </p:sp>
      <p:sp>
        <p:nvSpPr>
          <p:cNvPr id="3" name="Content Placeholder 2">
            <a:extLst>
              <a:ext uri="{FF2B5EF4-FFF2-40B4-BE49-F238E27FC236}">
                <a16:creationId xmlns:a16="http://schemas.microsoft.com/office/drawing/2014/main" id="{C4BFB287-72C5-473D-8EB0-AF5DAF10A092}"/>
              </a:ext>
            </a:extLst>
          </p:cNvPr>
          <p:cNvSpPr>
            <a:spLocks noGrp="1"/>
          </p:cNvSpPr>
          <p:nvPr>
            <p:ph idx="1"/>
          </p:nvPr>
        </p:nvSpPr>
        <p:spPr>
          <a:xfrm>
            <a:off x="457200" y="1600200"/>
            <a:ext cx="8229600" cy="4419600"/>
          </a:xfrm>
        </p:spPr>
        <p:txBody>
          <a:bodyPr/>
          <a:lstStyle/>
          <a:p>
            <a:pPr marL="800100" indent="-457200"/>
            <a:r>
              <a:rPr lang="en-US" altLang="en-US" sz="2800" dirty="0"/>
              <a:t>Use the Diagnostic Essay feedback to identify the kinds of errors likely to be in your writing.</a:t>
            </a:r>
          </a:p>
          <a:p>
            <a:pPr marL="800100" indent="-457200"/>
            <a:r>
              <a:rPr lang="en-US" altLang="en-US" sz="2800" dirty="0"/>
              <a:t>Realize that sentence-boundary errors (sentence fragments, run-on sentences, and comma splices) significantly lower the grades of essays.</a:t>
            </a:r>
          </a:p>
          <a:p>
            <a:pPr marL="800100" indent="-457200"/>
            <a:r>
              <a:rPr lang="en-US" altLang="en-US" sz="2800" dirty="0"/>
              <a:t>Read about errors on the </a:t>
            </a:r>
            <a:r>
              <a:rPr lang="en-US" altLang="en-US" sz="2800" dirty="0">
                <a:hlinkClick r:id="rId3"/>
              </a:rPr>
              <a:t>“</a:t>
            </a:r>
            <a:r>
              <a:rPr lang="en-US" sz="2800" dirty="0">
                <a:hlinkClick r:id="rId3"/>
              </a:rPr>
              <a:t>Identifying and Eliminating Common Errors in Writing”</a:t>
            </a:r>
            <a:r>
              <a:rPr lang="en-US" sz="2800" dirty="0"/>
              <a:t> page.</a:t>
            </a:r>
          </a:p>
          <a:p>
            <a:pPr marL="800100" indent="-457200"/>
            <a:r>
              <a:rPr lang="en-US" sz="2800" dirty="0"/>
              <a:t>Ask about errors!</a:t>
            </a:r>
          </a:p>
          <a:p>
            <a:pPr marL="800100" indent="-457200"/>
            <a:endParaRPr lang="en-US" altLang="en-US" sz="2800" dirty="0"/>
          </a:p>
        </p:txBody>
      </p:sp>
    </p:spTree>
    <p:extLst>
      <p:ext uri="{BB962C8B-B14F-4D97-AF65-F5344CB8AC3E}">
        <p14:creationId xmlns:p14="http://schemas.microsoft.com/office/powerpoint/2010/main" val="322267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1D548C0E-1F47-43D8-BD29-02149556BB5E}"/>
              </a:ext>
            </a:extLst>
          </p:cNvPr>
          <p:cNvSpPr>
            <a:spLocks noGrp="1"/>
          </p:cNvSpPr>
          <p:nvPr>
            <p:ph type="title"/>
          </p:nvPr>
        </p:nvSpPr>
        <p:spPr/>
        <p:txBody>
          <a:bodyPr/>
          <a:lstStyle/>
          <a:p>
            <a:r>
              <a:rPr lang="en-US" altLang="en-US" dirty="0"/>
              <a:t>Presenting Titles</a:t>
            </a:r>
          </a:p>
        </p:txBody>
      </p:sp>
      <p:sp>
        <p:nvSpPr>
          <p:cNvPr id="3" name="Content Placeholder 2">
            <a:extLst>
              <a:ext uri="{FF2B5EF4-FFF2-40B4-BE49-F238E27FC236}">
                <a16:creationId xmlns:a16="http://schemas.microsoft.com/office/drawing/2014/main" id="{C4BFB287-72C5-473D-8EB0-AF5DAF10A092}"/>
              </a:ext>
            </a:extLst>
          </p:cNvPr>
          <p:cNvSpPr>
            <a:spLocks noGrp="1"/>
          </p:cNvSpPr>
          <p:nvPr>
            <p:ph idx="1"/>
          </p:nvPr>
        </p:nvSpPr>
        <p:spPr>
          <a:xfrm>
            <a:off x="457200" y="1600200"/>
            <a:ext cx="8229600" cy="4419600"/>
          </a:xfrm>
        </p:spPr>
        <p:txBody>
          <a:bodyPr/>
          <a:lstStyle/>
          <a:p>
            <a:pPr marL="800100" indent="-457200"/>
            <a:r>
              <a:rPr lang="en-US" altLang="en-US" sz="2800" dirty="0"/>
              <a:t>The title of your essay should be centered and in the same fonts as the rest of the essay, with no underlining, no italicizing, no bold.</a:t>
            </a:r>
          </a:p>
          <a:p>
            <a:pPr marL="800100" indent="-457200"/>
            <a:r>
              <a:rPr lang="en-US" altLang="en-US" sz="2800" dirty="0"/>
              <a:t>In the introduction, give the title of the painting or photograph and the name of the painter or photographer. The title of the picture should be italicized, with no quotation marks.</a:t>
            </a:r>
          </a:p>
          <a:p>
            <a:pPr marL="800100" indent="-457200"/>
            <a:r>
              <a:rPr lang="en-US" altLang="en-US" sz="2800" dirty="0"/>
              <a:t>If you have no title for the picture, refer in the introduction to “this untitled painting of …”</a:t>
            </a:r>
          </a:p>
        </p:txBody>
      </p:sp>
    </p:spTree>
    <p:extLst>
      <p:ext uri="{BB962C8B-B14F-4D97-AF65-F5344CB8AC3E}">
        <p14:creationId xmlns:p14="http://schemas.microsoft.com/office/powerpoint/2010/main" val="140922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1D548C0E-1F47-43D8-BD29-02149556BB5E}"/>
              </a:ext>
            </a:extLst>
          </p:cNvPr>
          <p:cNvSpPr>
            <a:spLocks noGrp="1"/>
          </p:cNvSpPr>
          <p:nvPr>
            <p:ph type="title"/>
          </p:nvPr>
        </p:nvSpPr>
        <p:spPr/>
        <p:txBody>
          <a:bodyPr/>
          <a:lstStyle/>
          <a:p>
            <a:r>
              <a:rPr lang="en-US" altLang="en-US" sz="4000" dirty="0"/>
              <a:t>Finally, Use Resources Provided for You</a:t>
            </a:r>
          </a:p>
        </p:txBody>
      </p:sp>
      <p:sp>
        <p:nvSpPr>
          <p:cNvPr id="3" name="Content Placeholder 2">
            <a:extLst>
              <a:ext uri="{FF2B5EF4-FFF2-40B4-BE49-F238E27FC236}">
                <a16:creationId xmlns:a16="http://schemas.microsoft.com/office/drawing/2014/main" id="{C4BFB287-72C5-473D-8EB0-AF5DAF10A092}"/>
              </a:ext>
            </a:extLst>
          </p:cNvPr>
          <p:cNvSpPr>
            <a:spLocks noGrp="1"/>
          </p:cNvSpPr>
          <p:nvPr>
            <p:ph idx="1"/>
          </p:nvPr>
        </p:nvSpPr>
        <p:spPr>
          <a:xfrm>
            <a:off x="457200" y="1600200"/>
            <a:ext cx="8229600" cy="4419600"/>
          </a:xfrm>
        </p:spPr>
        <p:txBody>
          <a:bodyPr/>
          <a:lstStyle/>
          <a:p>
            <a:pPr marL="800100" indent="-457200"/>
            <a:r>
              <a:rPr lang="en-US" altLang="en-US" dirty="0"/>
              <a:t>This PowerPoint!</a:t>
            </a:r>
          </a:p>
          <a:p>
            <a:pPr marL="800100" indent="-457200"/>
            <a:r>
              <a:rPr lang="en-US" altLang="en-US" dirty="0"/>
              <a:t>The “Essay 1 Revision Checklist”</a:t>
            </a:r>
          </a:p>
          <a:p>
            <a:pPr marL="800100" indent="-457200"/>
            <a:r>
              <a:rPr lang="en-US" altLang="en-US" dirty="0"/>
              <a:t>The Essay 1 assignment page</a:t>
            </a:r>
          </a:p>
          <a:p>
            <a:pPr marL="800100" indent="-457200"/>
            <a:r>
              <a:rPr lang="en-US" altLang="en-US" dirty="0"/>
              <a:t>The course web pages</a:t>
            </a:r>
          </a:p>
          <a:p>
            <a:pPr marL="800100" indent="-457200"/>
            <a:r>
              <a:rPr lang="en-US" altLang="en-US" dirty="0"/>
              <a:t>The instructor</a:t>
            </a:r>
          </a:p>
          <a:p>
            <a:pPr marL="800100" indent="-457200"/>
            <a:r>
              <a:rPr lang="en-US" altLang="en-US" dirty="0"/>
              <a:t>The Writing Center</a:t>
            </a:r>
          </a:p>
        </p:txBody>
      </p:sp>
    </p:spTree>
    <p:extLst>
      <p:ext uri="{BB962C8B-B14F-4D97-AF65-F5344CB8AC3E}">
        <p14:creationId xmlns:p14="http://schemas.microsoft.com/office/powerpoint/2010/main" val="406542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ustom 1">
      <a:dk1>
        <a:sysClr val="windowText" lastClr="000000"/>
      </a:dk1>
      <a:lt1>
        <a:srgbClr val="FFFFFF"/>
      </a:lt1>
      <a:dk2>
        <a:srgbClr val="1F497D"/>
      </a:dk2>
      <a:lt2>
        <a:srgbClr val="EEECE1"/>
      </a:lt2>
      <a:accent1>
        <a:srgbClr val="FFFFFF"/>
      </a:accent1>
      <a:accent2>
        <a:srgbClr val="C0504D"/>
      </a:accent2>
      <a:accent3>
        <a:srgbClr val="9BBB59"/>
      </a:accent3>
      <a:accent4>
        <a:srgbClr val="8064A2"/>
      </a:accent4>
      <a:accent5>
        <a:srgbClr val="4BACC6"/>
      </a:accent5>
      <a:accent6>
        <a:srgbClr val="F79646"/>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1070</TotalTime>
  <Words>1526</Words>
  <Application>Microsoft Office PowerPoint</Application>
  <PresentationFormat>On-screen Show (4:3)</PresentationFormat>
  <Paragraphs>132</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Essay 1 Revision Tips</vt:lpstr>
      <vt:lpstr>How Long Does It Take to  Write an Essay for the Class?</vt:lpstr>
      <vt:lpstr>What Do You Do When You Revise?</vt:lpstr>
      <vt:lpstr>Review the Thesis Statement</vt:lpstr>
      <vt:lpstr>Putting It All Together</vt:lpstr>
      <vt:lpstr>Putting It All Together</vt:lpstr>
      <vt:lpstr>Putting It All Together</vt:lpstr>
      <vt:lpstr>Putting It All Together</vt:lpstr>
      <vt:lpstr>Putting It All Together</vt:lpstr>
      <vt:lpstr>How Do Your Thesis Statement  and Topic Sentences Look? </vt:lpstr>
      <vt:lpstr>Another Example</vt:lpstr>
      <vt:lpstr>Developing Ideas within  Body Paragraphs</vt:lpstr>
      <vt:lpstr>Using Specific Descriptions</vt:lpstr>
      <vt:lpstr>Development of Body Paragraphs</vt:lpstr>
      <vt:lpstr>Development of Body Paragraphs</vt:lpstr>
      <vt:lpstr>Development of Body Paragraphs</vt:lpstr>
      <vt:lpstr>Development of Body Paragraphs</vt:lpstr>
      <vt:lpstr>Your Body Paragraphs</vt:lpstr>
      <vt:lpstr>Presenting Effective Descriptions</vt:lpstr>
      <vt:lpstr>Strengthening Your Writing Style</vt:lpstr>
      <vt:lpstr>Strengthening Your Writing Style</vt:lpstr>
      <vt:lpstr>Avoiding Grammar and Punctuation Errors</vt:lpstr>
      <vt:lpstr>Presenting Titles</vt:lpstr>
      <vt:lpstr>Finally, Use Resources Provided for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rrambo</dc:creator>
  <cp:lastModifiedBy>Randy Rambo</cp:lastModifiedBy>
  <cp:revision>220</cp:revision>
  <dcterms:created xsi:type="dcterms:W3CDTF">2007-09-09T21:38:59Z</dcterms:created>
  <dcterms:modified xsi:type="dcterms:W3CDTF">2019-09-03T19:34:14Z</dcterms:modified>
</cp:coreProperties>
</file>